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71"/>
  </p:notesMasterIdLst>
  <p:sldIdLst>
    <p:sldId id="256" r:id="rId3"/>
    <p:sldId id="336" r:id="rId4"/>
    <p:sldId id="339" r:id="rId5"/>
    <p:sldId id="370" r:id="rId6"/>
    <p:sldId id="377" r:id="rId7"/>
    <p:sldId id="378" r:id="rId8"/>
    <p:sldId id="379" r:id="rId9"/>
    <p:sldId id="380" r:id="rId10"/>
    <p:sldId id="381" r:id="rId11"/>
    <p:sldId id="340" r:id="rId12"/>
    <p:sldId id="386" r:id="rId13"/>
    <p:sldId id="389" r:id="rId14"/>
    <p:sldId id="390" r:id="rId15"/>
    <p:sldId id="391" r:id="rId16"/>
    <p:sldId id="392" r:id="rId17"/>
    <p:sldId id="344" r:id="rId18"/>
    <p:sldId id="376" r:id="rId19"/>
    <p:sldId id="345" r:id="rId20"/>
    <p:sldId id="382" r:id="rId21"/>
    <p:sldId id="346" r:id="rId22"/>
    <p:sldId id="385" r:id="rId23"/>
    <p:sldId id="384" r:id="rId24"/>
    <p:sldId id="393" r:id="rId25"/>
    <p:sldId id="394" r:id="rId26"/>
    <p:sldId id="395" r:id="rId27"/>
    <p:sldId id="396" r:id="rId28"/>
    <p:sldId id="397" r:id="rId29"/>
    <p:sldId id="375" r:id="rId30"/>
    <p:sldId id="406" r:id="rId31"/>
    <p:sldId id="407" r:id="rId32"/>
    <p:sldId id="402" r:id="rId33"/>
    <p:sldId id="404" r:id="rId34"/>
    <p:sldId id="405" r:id="rId35"/>
    <p:sldId id="415" r:id="rId36"/>
    <p:sldId id="343" r:id="rId37"/>
    <p:sldId id="347" r:id="rId38"/>
    <p:sldId id="356" r:id="rId39"/>
    <p:sldId id="357" r:id="rId40"/>
    <p:sldId id="420" r:id="rId41"/>
    <p:sldId id="403" r:id="rId42"/>
    <p:sldId id="421" r:id="rId43"/>
    <p:sldId id="422" r:id="rId44"/>
    <p:sldId id="410" r:id="rId45"/>
    <p:sldId id="399" r:id="rId46"/>
    <p:sldId id="400" r:id="rId47"/>
    <p:sldId id="401" r:id="rId48"/>
    <p:sldId id="418" r:id="rId49"/>
    <p:sldId id="409" r:id="rId50"/>
    <p:sldId id="413" r:id="rId51"/>
    <p:sldId id="414" r:id="rId52"/>
    <p:sldId id="417" r:id="rId53"/>
    <p:sldId id="412" r:id="rId54"/>
    <p:sldId id="419" r:id="rId55"/>
    <p:sldId id="416" r:id="rId56"/>
    <p:sldId id="431" r:id="rId57"/>
    <p:sldId id="423" r:id="rId58"/>
    <p:sldId id="425" r:id="rId59"/>
    <p:sldId id="424" r:id="rId60"/>
    <p:sldId id="435" r:id="rId61"/>
    <p:sldId id="426" r:id="rId62"/>
    <p:sldId id="433" r:id="rId63"/>
    <p:sldId id="432" r:id="rId64"/>
    <p:sldId id="434" r:id="rId65"/>
    <p:sldId id="427" r:id="rId66"/>
    <p:sldId id="428" r:id="rId67"/>
    <p:sldId id="429" r:id="rId68"/>
    <p:sldId id="430" r:id="rId69"/>
    <p:sldId id="43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0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7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6: Duality and Lagrange Multipliers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dirty="0"/>
              </a:p>
              <a:p>
                <a:r>
                  <a:rPr lang="en-US" b="0" dirty="0"/>
                  <a:t>Construct a </a:t>
                </a:r>
                <a:r>
                  <a:rPr lang="en-US" b="0" dirty="0">
                    <a:solidFill>
                      <a:srgbClr val="FF0000"/>
                    </a:solidFill>
                  </a:rPr>
                  <a:t>dual function </a:t>
                </a:r>
                <a:r>
                  <a:rPr lang="en-US" b="0" dirty="0"/>
                  <a:t>by minimizing the </a:t>
                </a:r>
                <a:r>
                  <a:rPr lang="en-US" b="0" dirty="0" err="1"/>
                  <a:t>Lagrangian</a:t>
                </a:r>
                <a:r>
                  <a:rPr lang="en-US" b="0" dirty="0"/>
                  <a:t> over the primal variables</a:t>
                </a: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16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/>
                  <a:t> whenever the </a:t>
                </a:r>
                <a:r>
                  <a:rPr lang="en-US" dirty="0" err="1"/>
                  <a:t>Lagrangian</a:t>
                </a:r>
                <a:r>
                  <a:rPr lang="en-US" dirty="0"/>
                  <a:t> is not bounded from below 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10CE-A20F-4790-86E0-BB936373740B}"/>
              </a:ext>
            </a:extLst>
          </p:cNvPr>
          <p:cNvSpPr txBox="1"/>
          <p:nvPr/>
        </p:nvSpPr>
        <p:spPr>
          <a:xfrm>
            <a:off x="3053839" y="5230762"/>
            <a:ext cx="296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are these equivalent?</a:t>
            </a:r>
          </a:p>
        </p:txBody>
      </p:sp>
    </p:spTree>
    <p:extLst>
      <p:ext uri="{BB962C8B-B14F-4D97-AF65-F5344CB8AC3E}">
        <p14:creationId xmlns:p14="http://schemas.microsoft.com/office/powerpoint/2010/main" val="76527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10CE-A20F-4790-86E0-BB936373740B}"/>
                  </a:ext>
                </a:extLst>
              </p:cNvPr>
              <p:cNvSpPr txBox="1"/>
              <p:nvPr/>
            </p:nvSpPr>
            <p:spPr>
              <a:xfrm>
                <a:off x="2157685" y="4772044"/>
                <a:ext cx="5033301" cy="1548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violates the constraints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10CE-A20F-4790-86E0-BB936373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85" y="4772044"/>
                <a:ext cx="5033301" cy="1548181"/>
              </a:xfrm>
              <a:prstGeom prst="rect">
                <a:avLst/>
              </a:prstGeom>
              <a:blipFill>
                <a:blip r:embed="rId3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5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dual problem is always concave, even if the primal problem is not convex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linear function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Minimum (or infimum) of concave functions is concave!</a:t>
                </a:r>
                <a:br>
                  <a:rPr lang="en-US" dirty="0"/>
                </a:br>
                <a:r>
                  <a:rPr lang="en-US" dirty="0"/>
                  <a:t>(equivalent to sup of convex functions convex)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EBD8B8-A528-4EB0-B62C-55A67D036CBF}"/>
              </a:ext>
            </a:extLst>
          </p:cNvPr>
          <p:cNvCxnSpPr/>
          <p:nvPr/>
        </p:nvCxnSpPr>
        <p:spPr>
          <a:xfrm flipV="1">
            <a:off x="6253316" y="4404852"/>
            <a:ext cx="786581" cy="10422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0417BE-AF13-484E-9ED3-27DEA4DF1000}"/>
                  </a:ext>
                </a:extLst>
              </p:cNvPr>
              <p:cNvSpPr txBox="1"/>
              <p:nvPr/>
            </p:nvSpPr>
            <p:spPr>
              <a:xfrm>
                <a:off x="6972083" y="406863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0417BE-AF13-484E-9ED3-27DEA4DF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083" y="4068637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405076-A9B1-4D27-8317-3088812C97DE}"/>
              </a:ext>
            </a:extLst>
          </p:cNvPr>
          <p:cNvCxnSpPr/>
          <p:nvPr/>
        </p:nvCxnSpPr>
        <p:spPr>
          <a:xfrm flipV="1">
            <a:off x="4445401" y="4404852"/>
            <a:ext cx="786581" cy="10422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EC788-5887-4401-954A-5D7005FF5AEA}"/>
                  </a:ext>
                </a:extLst>
              </p:cNvPr>
              <p:cNvSpPr txBox="1"/>
              <p:nvPr/>
            </p:nvSpPr>
            <p:spPr>
              <a:xfrm>
                <a:off x="5157798" y="4068638"/>
                <a:ext cx="739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EC788-5887-4401-954A-5D7005FF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98" y="4068638"/>
                <a:ext cx="7398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9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Dual bounded from above by Primal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1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any feasible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optimal solution to the primal problem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9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B33B0-C717-4C8F-A468-28865AE39F86}"/>
                  </a:ext>
                </a:extLst>
              </p:cNvPr>
              <p:cNvSpPr txBox="1"/>
              <p:nvPr/>
            </p:nvSpPr>
            <p:spPr>
              <a:xfrm>
                <a:off x="5429591" y="2476106"/>
                <a:ext cx="3365088" cy="1037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B33B0-C717-4C8F-A468-28865AE3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591" y="2476106"/>
                <a:ext cx="3365088" cy="103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76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LP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Incorporate constraints into a new objective function</a:t>
                </a:r>
                <a:endParaRPr lang="en-US" b="0" dirty="0"/>
              </a:p>
              <a:p>
                <a:endParaRPr lang="en-US" sz="10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/>
                  <a:t> are vectors of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Lagrange multipliers</a:t>
                </a:r>
              </a:p>
              <a:p>
                <a:endParaRPr lang="en-US" sz="1000" b="1" i="1" dirty="0"/>
              </a:p>
              <a:p>
                <a:r>
                  <a:rPr lang="en-US" dirty="0"/>
                  <a:t>The Lagrange multipliers can be thought of as enforcing soft constraints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136525"/>
                <a:ext cx="8516938" cy="5303838"/>
              </a:xfrm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94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 on a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2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  <a:blipFill>
                <a:blip r:embed="rId2"/>
                <a:stretch>
                  <a:fillRect l="-57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34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onto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613" y="136525"/>
                <a:ext cx="8516938" cy="5303838"/>
              </a:xfrm>
              <a:blipFill>
                <a:blip r:embed="rId2"/>
                <a:stretch>
                  <a:fillRect l="-57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3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1A29-2F57-4D98-A3C6-BF840D09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697A8-AA1D-4829-A0BD-C43C5A524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>
                    <a:latin typeface="Cambria Math"/>
                  </a:rPr>
                  <a:t>Primal:</a:t>
                </a: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endParaRPr lang="en-US" sz="1000" dirty="0">
                  <a:latin typeface="Cambria Math"/>
                </a:endParaRPr>
              </a:p>
              <a:p>
                <a:r>
                  <a:rPr lang="en-US" sz="2000" b="1" dirty="0" err="1">
                    <a:latin typeface="Cambria Math"/>
                  </a:rPr>
                  <a:t>Lagrangian</a:t>
                </a:r>
                <a:r>
                  <a:rPr lang="en-US" sz="2000" b="1" dirty="0">
                    <a:latin typeface="Cambria Math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000" b="1" dirty="0"/>
                  <a:t>Dual: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Weak Duality: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10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697A8-AA1D-4829-A0BD-C43C5A524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 t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DCFD0-C4E7-4E14-A79A-8200207D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DBB20-428D-4C1E-9FE4-853A681CC28D}"/>
                  </a:ext>
                </a:extLst>
              </p:cNvPr>
              <p:cNvSpPr txBox="1"/>
              <p:nvPr/>
            </p:nvSpPr>
            <p:spPr>
              <a:xfrm>
                <a:off x="5909148" y="4513929"/>
                <a:ext cx="849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DBB20-428D-4C1E-9FE4-853A681CC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48" y="4513929"/>
                <a:ext cx="849079" cy="369332"/>
              </a:xfrm>
              <a:prstGeom prst="rect">
                <a:avLst/>
              </a:prstGeom>
              <a:blipFill>
                <a:blip r:embed="rId3"/>
                <a:stretch>
                  <a:fillRect l="-57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7763BF-6EAB-4B02-A21D-24A121E8A5E4}"/>
                  </a:ext>
                </a:extLst>
              </p:cNvPr>
              <p:cNvSpPr/>
              <p:nvPr/>
            </p:nvSpPr>
            <p:spPr>
              <a:xfrm>
                <a:off x="599813" y="1174206"/>
                <a:ext cx="4572000" cy="1422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:pPr algn="ctr"/>
                <a:endParaRPr lang="en-US" sz="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7763BF-6EAB-4B02-A21D-24A121E8A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3" y="1174206"/>
                <a:ext cx="4572000" cy="1422441"/>
              </a:xfrm>
              <a:prstGeom prst="rect">
                <a:avLst/>
              </a:prstGeom>
              <a:blipFill>
                <a:blip r:embed="rId4"/>
                <a:stretch>
                  <a:fillRect l="-1067" b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07D1EC-F68E-4E0C-8188-44DF4826D99B}"/>
                  </a:ext>
                </a:extLst>
              </p:cNvPr>
              <p:cNvSpPr/>
              <p:nvPr/>
            </p:nvSpPr>
            <p:spPr>
              <a:xfrm>
                <a:off x="4896375" y="1512507"/>
                <a:ext cx="3240946" cy="522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9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9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07D1EC-F68E-4E0C-8188-44DF4826D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75" y="1512507"/>
                <a:ext cx="3240946" cy="5225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B74731-27A4-46E9-9C60-FB98276E8B9D}"/>
                  </a:ext>
                </a:extLst>
              </p:cNvPr>
              <p:cNvSpPr txBox="1"/>
              <p:nvPr/>
            </p:nvSpPr>
            <p:spPr>
              <a:xfrm>
                <a:off x="4605936" y="1511866"/>
                <a:ext cx="596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B74731-27A4-46E9-9C60-FB98276E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936" y="1511866"/>
                <a:ext cx="5966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38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Duality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Under certain conditions, the two optimization problems are equivalent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≥0,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≥0,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This is called </a:t>
                </a:r>
                <a:r>
                  <a:rPr lang="en-US" dirty="0">
                    <a:solidFill>
                      <a:srgbClr val="FF0000"/>
                    </a:solidFill>
                  </a:rPr>
                  <a:t>strong duality</a:t>
                </a:r>
              </a:p>
              <a:p>
                <a:pPr lvl="1"/>
                <a:r>
                  <a:rPr lang="en-US" dirty="0"/>
                  <a:t>Conditions on the constraint that guarantee this are called constraint qualifications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the inequality is strict, then we say that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duality gap 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Size of gap measured by the difference between the two sides of the inequality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Slater’s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Open Sans" panose="020B0606030504020204"/>
                  </a:rPr>
                  <a:t>For any optimization problem of the form</a:t>
                </a:r>
              </a:p>
              <a:p>
                <a:endParaRPr lang="en-US" sz="1000" dirty="0"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convex functions</a:t>
                </a:r>
                <a:r>
                  <a:rPr lang="en-US" dirty="0"/>
                  <a:t>, strong duality holds 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Slackness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Suppose that there is zero duality gap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optimum of the primal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an optimum of the dual</a:t>
                </a:r>
              </a:p>
              <a:p>
                <a:pPr lvl="1"/>
                <a:endParaRPr lang="en-US" sz="700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1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Slackness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000" dirty="0">
                  <a:latin typeface="Open Sans" panose="020B0606030504020204"/>
                </a:endParaRPr>
              </a:p>
              <a:p>
                <a:r>
                  <a:rPr lang="en-US" dirty="0">
                    <a:latin typeface="Open Sans" panose="020B0606030504020204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this can only happen if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lvl="2"/>
                <a:endParaRPr lang="en-US" sz="1000" dirty="0">
                  <a:latin typeface="Open Sans" panose="020B0606030504020204"/>
                </a:endParaRPr>
              </a:p>
              <a:p>
                <a:pPr lvl="1"/>
                <a:r>
                  <a:rPr lang="en-US" dirty="0">
                    <a:latin typeface="Open Sans" panose="020B0606030504020204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lvl="2"/>
                <a:endParaRPr lang="en-US" sz="1000" dirty="0">
                  <a:latin typeface="Open Sans" panose="020B0606030504020204"/>
                </a:endParaRPr>
              </a:p>
              <a:p>
                <a:pPr lvl="1"/>
                <a:r>
                  <a:rPr lang="en-US" dirty="0">
                    <a:latin typeface="Open Sans" panose="020B0606030504020204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Open Sans" panose="020B0606030504020204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  <a:latin typeface="Open Sans" panose="020B0606030504020204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Open Sans" panose="020B0606030504020204"/>
                  </a:rPr>
                  <a:t>ONLY applies when there is no duality gap</a:t>
                </a:r>
              </a:p>
              <a:p>
                <a:pPr lvl="2"/>
                <a:endParaRPr lang="en-US" dirty="0">
                  <a:latin typeface="Open Sans" panose="020B0606030504020204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Comp. Slack.: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F4795-51A5-4A17-A921-D9126BC48130}"/>
                  </a:ext>
                </a:extLst>
              </p:cNvPr>
              <p:cNvSpPr txBox="1"/>
              <p:nvPr/>
            </p:nvSpPr>
            <p:spPr>
              <a:xfrm>
                <a:off x="1908495" y="5443349"/>
                <a:ext cx="20890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&gt;0⇒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9F4795-51A5-4A17-A921-D9126BC48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95" y="5443349"/>
                <a:ext cx="208903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9B72-55B6-4069-BAB2-62E2587861CA}"/>
                  </a:ext>
                </a:extLst>
              </p:cNvPr>
              <p:cNvSpPr/>
              <p:nvPr/>
            </p:nvSpPr>
            <p:spPr>
              <a:xfrm>
                <a:off x="3829574" y="5427124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9B72-55B6-4069-BAB2-62E258786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574" y="5427124"/>
                <a:ext cx="4572000" cy="707886"/>
              </a:xfrm>
              <a:prstGeom prst="rect">
                <a:avLst/>
              </a:prstGeom>
              <a:blipFill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6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1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B0AE-D62C-42C2-8653-27AB60B7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Slack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63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B0AE-D62C-42C2-8653-27AB60B7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Slack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4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11458-4496-4C5E-8036-20076AFE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13531" y="260059"/>
                <a:ext cx="8516938" cy="167779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3A5A80-1C3B-41B1-9831-1F2AD5DFB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13531" y="260059"/>
                <a:ext cx="8516938" cy="1677798"/>
              </a:xfrm>
              <a:blipFill>
                <a:blip r:embed="rId2"/>
                <a:stretch>
                  <a:fillRect l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9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B7DC-0733-48E1-B8C5-E5E02274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Comp. Slack. Utility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A6677-709A-4C28-B271-D187FCC24E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A6677-709A-4C28-B271-D187FCC24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15DE6-2D03-492A-A921-98164112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60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B0B8-D67A-499C-9CD2-6B7A6088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Duality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A9F13-770D-4498-960E-E20194CE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duality always holds for linear programming problems (with finite solutions)!</a:t>
            </a:r>
          </a:p>
          <a:p>
            <a:endParaRPr lang="en-US" dirty="0"/>
          </a:p>
          <a:p>
            <a:pPr lvl="1"/>
            <a:r>
              <a:rPr lang="en-US" dirty="0"/>
              <a:t>Max-flow is dual to minimum cut (from algorithms)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Bipartite matching is dual to bipartite vertex cover (</a:t>
            </a:r>
            <a:r>
              <a:rPr lang="en-US" dirty="0" err="1"/>
              <a:t>Konig’s</a:t>
            </a:r>
            <a:r>
              <a:rPr lang="en-US" dirty="0"/>
              <a:t> Theorem)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CCCE-6272-407E-AA44-115B0D11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42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A2F-95EA-43B8-B035-5B96AC9E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Karush</a:t>
            </a:r>
            <a:r>
              <a:rPr lang="en-US" dirty="0"/>
              <a:t>-Kuhn-Tucker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If there is zero duality gap, then the following are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to be solutions of the primal and dual problems</a:t>
                </a:r>
              </a:p>
              <a:p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sz="1000" b="0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C3CE-AF66-4CE2-9C8B-B0D830B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9189-3D76-4465-BA62-4D185D327EB5}"/>
              </a:ext>
            </a:extLst>
          </p:cNvPr>
          <p:cNvSpPr txBox="1"/>
          <p:nvPr/>
        </p:nvSpPr>
        <p:spPr>
          <a:xfrm>
            <a:off x="4365523" y="3155535"/>
            <a:ext cx="301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primal feasibility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AD366AB-64BA-47FD-B47D-CED07A6EE783}"/>
              </a:ext>
            </a:extLst>
          </p:cNvPr>
          <p:cNvSpPr/>
          <p:nvPr/>
        </p:nvSpPr>
        <p:spPr>
          <a:xfrm>
            <a:off x="3667432" y="3052945"/>
            <a:ext cx="147484" cy="7521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8E5999B-6C1D-4B43-B14E-8FF3EF1A5197}"/>
              </a:ext>
            </a:extLst>
          </p:cNvPr>
          <p:cNvSpPr/>
          <p:nvPr/>
        </p:nvSpPr>
        <p:spPr>
          <a:xfrm>
            <a:off x="3087329" y="4277032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B2A5A-A0F4-4044-AAA3-F73B2B639BF0}"/>
              </a:ext>
            </a:extLst>
          </p:cNvPr>
          <p:cNvSpPr txBox="1"/>
          <p:nvPr/>
        </p:nvSpPr>
        <p:spPr>
          <a:xfrm>
            <a:off x="4365523" y="4198599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dual feasibility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96B3F-EBC0-4931-B94A-35664DF3FE0F}"/>
              </a:ext>
            </a:extLst>
          </p:cNvPr>
          <p:cNvSpPr txBox="1"/>
          <p:nvPr/>
        </p:nvSpPr>
        <p:spPr>
          <a:xfrm>
            <a:off x="4365522" y="4812664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complementary slackness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F81CF-69E4-4BD8-9D55-F9A2628DC166}"/>
              </a:ext>
            </a:extLst>
          </p:cNvPr>
          <p:cNvSpPr txBox="1"/>
          <p:nvPr/>
        </p:nvSpPr>
        <p:spPr>
          <a:xfrm>
            <a:off x="4365523" y="2326971"/>
            <a:ext cx="45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critical point of </a:t>
            </a:r>
            <a:r>
              <a:rPr lang="en-US" sz="2400" dirty="0" err="1">
                <a:solidFill>
                  <a:srgbClr val="FF0000"/>
                </a:solidFill>
              </a:rPr>
              <a:t>Lagrangian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7AED379-73BD-44D2-ADF9-A2C2AA628DE8}"/>
              </a:ext>
            </a:extLst>
          </p:cNvPr>
          <p:cNvSpPr/>
          <p:nvPr/>
        </p:nvSpPr>
        <p:spPr>
          <a:xfrm>
            <a:off x="3929760" y="4891096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8CE4322-C2A4-4E1D-B7B6-A1990192B7C3}"/>
              </a:ext>
            </a:extLst>
          </p:cNvPr>
          <p:cNvSpPr/>
          <p:nvPr/>
        </p:nvSpPr>
        <p:spPr>
          <a:xfrm>
            <a:off x="3547971" y="2405403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7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A2F-95EA-43B8-B035-5B96AC9E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Karush</a:t>
            </a:r>
            <a:r>
              <a:rPr lang="en-US" dirty="0"/>
              <a:t>-Kuhn-Tucker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If there is zero duality gap, then the following are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to be solutions of the primal and dual problems</a:t>
                </a:r>
              </a:p>
              <a:p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endParaRPr lang="en-US" sz="1000" b="0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79EE60-8B1F-4880-92C3-F28E316BC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4C3CE-AF66-4CE2-9C8B-B0D830B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F81CF-69E4-4BD8-9D55-F9A2628DC166}"/>
              </a:ext>
            </a:extLst>
          </p:cNvPr>
          <p:cNvSpPr txBox="1"/>
          <p:nvPr/>
        </p:nvSpPr>
        <p:spPr>
          <a:xfrm>
            <a:off x="4365523" y="2326971"/>
            <a:ext cx="4581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replaced with the requirement that zero be an element of the </a:t>
            </a:r>
            <a:r>
              <a:rPr lang="en-US" sz="2400" dirty="0" err="1">
                <a:solidFill>
                  <a:srgbClr val="FF0000"/>
                </a:solidFill>
              </a:rPr>
              <a:t>subgradient</a:t>
            </a:r>
            <a:r>
              <a:rPr lang="en-US" sz="2400" dirty="0">
                <a:solidFill>
                  <a:srgbClr val="FF0000"/>
                </a:solidFill>
              </a:rPr>
              <a:t> for nondifferentiable functions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8CE4322-C2A4-4E1D-B7B6-A1990192B7C3}"/>
              </a:ext>
            </a:extLst>
          </p:cNvPr>
          <p:cNvSpPr/>
          <p:nvPr/>
        </p:nvSpPr>
        <p:spPr>
          <a:xfrm>
            <a:off x="3547971" y="2405403"/>
            <a:ext cx="193203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5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Convex and strong duality as long as there exists a feasible point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positive semidefinite (from Slater’s condition)</a:t>
                </a:r>
              </a:p>
              <a:p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70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82D-0099-43B7-9823-AFB3D88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Quadratic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Convex and strong duality as long as there exists a feasible point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positive semidefinite (from Slater’s condition)</a:t>
                </a:r>
              </a:p>
              <a:p>
                <a:endParaRPr lang="en-US" sz="1000" dirty="0"/>
              </a:p>
              <a:p>
                <a:r>
                  <a:rPr lang="en-US" dirty="0"/>
                  <a:t>KKT conditions imply: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Only need to solve a linear system!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7547C-655D-4B62-AAC6-98AC8854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AB6D1-07B0-411C-A1F8-66753D8D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84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407F-F60A-4DD8-B4EF-AC571228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9AC85-1510-4579-970A-808E282ED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Dual can be degenerate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Dual function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Could be a (large) duality gap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Solving the dual problem does not yield a solution to the primal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Small duality gaps can sometimes can be turned into approximation schemes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9AC85-1510-4579-970A-808E282ED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7EE99-886B-443A-8732-E3D032DE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7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D0B9-A978-4F5E-BC0C-D9B4674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Degenerate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977BE-0F52-4346-BDD4-724AE791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1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D0B9-A978-4F5E-BC0C-D9B4674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Degenerate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1389E-025F-4D12-860C-6514578E4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977BE-0F52-4346-BDD4-724AE791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D9CC0-9361-4ABC-A171-4912188A1692}"/>
              </a:ext>
            </a:extLst>
          </p:cNvPr>
          <p:cNvSpPr txBox="1"/>
          <p:nvPr/>
        </p:nvSpPr>
        <p:spPr>
          <a:xfrm>
            <a:off x="5645791" y="2046914"/>
            <a:ext cx="250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Does this fix the problem?</a:t>
            </a:r>
          </a:p>
        </p:txBody>
      </p:sp>
    </p:spTree>
    <p:extLst>
      <p:ext uri="{BB962C8B-B14F-4D97-AF65-F5344CB8AC3E}">
        <p14:creationId xmlns:p14="http://schemas.microsoft.com/office/powerpoint/2010/main" val="2809448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5D2E-5BC2-4F00-925C-83CDCAF3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Duality Gap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88ED9-16AB-4B46-91F5-CDEAAD3E4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88ED9-16AB-4B46-91F5-CDEAAD3E4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A011-C64E-4649-9CC4-EA29D752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27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0325-C042-423E-B84C-D332507E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Easier Duals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0661C-457A-4097-9016-D3C3BE158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0661C-457A-4097-9016-D3C3BE158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D28E5-2E9A-4B53-AC7A-BB80C34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78FE-F0B2-4199-B061-A51AA062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Duality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2913-E588-4E73-BCE2-61FB7ABB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Often used to construct nicer optimizations problems or to solve a constrained optimization problem by hand</a:t>
            </a:r>
          </a:p>
          <a:p>
            <a:endParaRPr lang="en-US" sz="1000" dirty="0"/>
          </a:p>
          <a:p>
            <a:r>
              <a:rPr lang="en-US" dirty="0"/>
              <a:t>Sometimes the dual has special properties that make it more useful than the primal problem, e.g., for support vector machines in ML, or make it easier to solve</a:t>
            </a:r>
          </a:p>
          <a:p>
            <a:endParaRPr lang="en-US" sz="1000" dirty="0"/>
          </a:p>
          <a:p>
            <a:r>
              <a:rPr lang="en-US" dirty="0"/>
              <a:t>Often the dual perspective gives new insights into the primal problem and its solution</a:t>
            </a:r>
          </a:p>
          <a:p>
            <a:endParaRPr lang="en-US" sz="1000" dirty="0"/>
          </a:p>
          <a:p>
            <a:r>
              <a:rPr lang="en-US" dirty="0"/>
              <a:t>For convex problems with zero duality gap, if we solve the primal and dual problems simultaneously, distance between best primal and dual values gives an upper bound on the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541-C4B9-47FE-842E-F9D0E5A2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4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973A-3AA3-4C07-9F1A-E20407D0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with the 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0E45-7B75-4AF9-B146-A7B705C7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variety of different ways to use the dual in different algorithmic approaches</a:t>
            </a:r>
          </a:p>
          <a:p>
            <a:endParaRPr lang="en-US" dirty="0"/>
          </a:p>
          <a:p>
            <a:pPr lvl="1"/>
            <a:r>
              <a:rPr lang="en-US" dirty="0"/>
              <a:t>Can always just perform gradient ascent in the dual if it has a closed form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there isn’t a closed form dual, can still use techniques that we’ve seen so far to maximize the dual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88F2-E843-41C3-8F82-2FCD4565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3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22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/>
              <p:nvPr/>
            </p:nvSpPr>
            <p:spPr>
              <a:xfrm>
                <a:off x="4564321" y="3236390"/>
                <a:ext cx="3205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Note: 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be bounded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1" y="3236390"/>
                <a:ext cx="3205108" cy="369332"/>
              </a:xfrm>
              <a:prstGeom prst="rect">
                <a:avLst/>
              </a:prstGeom>
              <a:blipFill>
                <a:blip r:embed="rId3"/>
                <a:stretch>
                  <a:fillRect l="-1711" t="-10000" r="-7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58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/>
              <p:nvPr/>
            </p:nvSpPr>
            <p:spPr>
              <a:xfrm>
                <a:off x="4564321" y="3236390"/>
                <a:ext cx="363028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not necessarily feasible!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8963-4BAB-4039-A7BA-6209ED4C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1" y="3236390"/>
                <a:ext cx="3630289" cy="380810"/>
              </a:xfrm>
              <a:prstGeom prst="rect">
                <a:avLst/>
              </a:prstGeom>
              <a:blipFill>
                <a:blip r:embed="rId3"/>
                <a:stretch>
                  <a:fillRect l="-1513" t="-6452" r="-84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25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Ascent in the Dual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Can apply (projected) “</a:t>
                </a:r>
                <a:r>
                  <a:rPr lang="en-US" dirty="0" err="1"/>
                  <a:t>subgradient</a:t>
                </a:r>
                <a:r>
                  <a:rPr lang="en-US" dirty="0"/>
                  <a:t>” ascent to maximize this: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28963-4BAB-4039-A7BA-6209ED4CE6AA}"/>
              </a:ext>
            </a:extLst>
          </p:cNvPr>
          <p:cNvSpPr txBox="1"/>
          <p:nvPr/>
        </p:nvSpPr>
        <p:spPr>
          <a:xfrm>
            <a:off x="6512889" y="4788353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Stopping Criteria?</a:t>
            </a:r>
          </a:p>
        </p:txBody>
      </p:sp>
    </p:spTree>
    <p:extLst>
      <p:ext uri="{BB962C8B-B14F-4D97-AF65-F5344CB8AC3E}">
        <p14:creationId xmlns:p14="http://schemas.microsoft.com/office/powerpoint/2010/main" val="158846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0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Projection of the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onto box constraints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920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91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74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b="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15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21F-5D03-40B4-82F6-C1D8C99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Dual 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b="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sz="1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FCBB7-5E88-4426-B87B-8D5336FB5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64B0-BFCB-4A00-8442-D32271D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2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54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B04AA3-F5A3-419E-A9C9-0ABAC5E9481B}"/>
                  </a:ext>
                </a:extLst>
              </p:cNvPr>
              <p:cNvSpPr txBox="1"/>
              <p:nvPr/>
            </p:nvSpPr>
            <p:spPr>
              <a:xfrm>
                <a:off x="6361872" y="1728132"/>
                <a:ext cx="24328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Doesn’t change the optimization problem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B04AA3-F5A3-419E-A9C9-0ABAC5E9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72" y="1728132"/>
                <a:ext cx="2432807" cy="923330"/>
              </a:xfrm>
              <a:prstGeom prst="rect">
                <a:avLst/>
              </a:prstGeom>
              <a:blipFill>
                <a:blip r:embed="rId3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579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706186-2635-42D2-BB44-0D1568734330}"/>
                  </a:ext>
                </a:extLst>
              </p:cNvPr>
              <p:cNvSpPr txBox="1"/>
              <p:nvPr/>
            </p:nvSpPr>
            <p:spPr>
              <a:xfrm>
                <a:off x="5784430" y="4657288"/>
                <a:ext cx="24328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Doesn’t require us to minimize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Lagrangian</a:t>
                </a:r>
                <a:r>
                  <a:rPr lang="en-US" dirty="0">
                    <a:solidFill>
                      <a:srgbClr val="FF0000"/>
                    </a:solidFill>
                  </a:rPr>
                  <a:t> explicitly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706186-2635-42D2-BB44-0D156873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30" y="4657288"/>
                <a:ext cx="2432807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84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06186-2635-42D2-BB44-0D1568734330}"/>
              </a:ext>
            </a:extLst>
          </p:cNvPr>
          <p:cNvSpPr txBox="1"/>
          <p:nvPr/>
        </p:nvSpPr>
        <p:spPr>
          <a:xfrm>
            <a:off x="5784430" y="4657288"/>
            <a:ext cx="243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“augmented” piece helps improve convergence</a:t>
            </a:r>
          </a:p>
        </p:txBody>
      </p:sp>
    </p:spTree>
    <p:extLst>
      <p:ext uri="{BB962C8B-B14F-4D97-AF65-F5344CB8AC3E}">
        <p14:creationId xmlns:p14="http://schemas.microsoft.com/office/powerpoint/2010/main" val="14506347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Perform gradient descent/ascent simultaneously: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FD5EE-5821-4F11-8EAD-3356CCFD198D}"/>
              </a:ext>
            </a:extLst>
          </p:cNvPr>
          <p:cNvSpPr txBox="1"/>
          <p:nvPr/>
        </p:nvSpPr>
        <p:spPr>
          <a:xfrm>
            <a:off x="6152163" y="4788353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Stopping Criteria?</a:t>
            </a:r>
          </a:p>
        </p:txBody>
      </p:sp>
    </p:spTree>
    <p:extLst>
      <p:ext uri="{BB962C8B-B14F-4D97-AF65-F5344CB8AC3E}">
        <p14:creationId xmlns:p14="http://schemas.microsoft.com/office/powerpoint/2010/main" val="29609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EC7492-B0AA-47F9-BD71-C39BEF874B1F}"/>
                  </a:ext>
                </a:extLst>
              </p:cNvPr>
              <p:cNvSpPr txBox="1"/>
              <p:nvPr/>
            </p:nvSpPr>
            <p:spPr>
              <a:xfrm>
                <a:off x="2711245" y="4719484"/>
                <a:ext cx="36495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=.5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is the only critical point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EC7492-B0AA-47F9-BD71-C39BEF87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45" y="4719484"/>
                <a:ext cx="3649589" cy="830997"/>
              </a:xfrm>
              <a:prstGeom prst="rect">
                <a:avLst/>
              </a:prstGeom>
              <a:blipFill>
                <a:blip r:embed="rId3"/>
                <a:stretch>
                  <a:fillRect l="-234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51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8C44-C182-4076-9982-7F36FC7C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8A75F-E86A-4200-A829-5C096C116C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=1,…,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local minimum of the constrained optimization problem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linearly independent, then there exists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8A75F-E86A-4200-A829-5C096C116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E9DE8-7305-4041-A073-6676F8D0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2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15564</TotalTime>
  <Words>2878</Words>
  <Application>Microsoft Office PowerPoint</Application>
  <PresentationFormat>On-screen Show (4:3)</PresentationFormat>
  <Paragraphs>719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Open Sans</vt:lpstr>
      <vt:lpstr>Office Theme</vt:lpstr>
      <vt:lpstr>Custom Design</vt:lpstr>
      <vt:lpstr>Lecture 6: Duality and Lagrange Multipliers</vt:lpstr>
      <vt:lpstr>General Optimization</vt:lpstr>
      <vt:lpstr>Lagrangian</vt:lpstr>
      <vt:lpstr>Example</vt:lpstr>
      <vt:lpstr>Example</vt:lpstr>
      <vt:lpstr>Example</vt:lpstr>
      <vt:lpstr>Example</vt:lpstr>
      <vt:lpstr>Example</vt:lpstr>
      <vt:lpstr>Necessary Conditions</vt:lpstr>
      <vt:lpstr>Duality</vt:lpstr>
      <vt:lpstr>Example: Projection</vt:lpstr>
      <vt:lpstr>Example: Projection</vt:lpstr>
      <vt:lpstr>Example: Projection</vt:lpstr>
      <vt:lpstr>Example: Projection</vt:lpstr>
      <vt:lpstr>Example: Projection</vt:lpstr>
      <vt:lpstr>The Primal Problem</vt:lpstr>
      <vt:lpstr>The Primal Problem</vt:lpstr>
      <vt:lpstr>The Dual Problem</vt:lpstr>
      <vt:lpstr>Primal vs. Dual</vt:lpstr>
      <vt:lpstr>Primal vs. Dual</vt:lpstr>
      <vt:lpstr>Primal vs. Dual</vt:lpstr>
      <vt:lpstr>Primal vs. Dual</vt:lpstr>
      <vt:lpstr>Example: Projection</vt:lpstr>
      <vt:lpstr>Example: Projection</vt:lpstr>
      <vt:lpstr>Example: Projection</vt:lpstr>
      <vt:lpstr>Example: Projection</vt:lpstr>
      <vt:lpstr>Example: Projection</vt:lpstr>
      <vt:lpstr>Example: LP Duality</vt:lpstr>
      <vt:lpstr>PowerPoint Presentation</vt:lpstr>
      <vt:lpstr>PowerPoint Presentation</vt:lpstr>
      <vt:lpstr>Example: Project on a Line</vt:lpstr>
      <vt:lpstr>PowerPoint Presentation</vt:lpstr>
      <vt:lpstr>PowerPoint Presentation</vt:lpstr>
      <vt:lpstr>Quick Recap</vt:lpstr>
      <vt:lpstr>Strong Duality</vt:lpstr>
      <vt:lpstr>Slater’s Condition</vt:lpstr>
      <vt:lpstr>Complementary Slackness</vt:lpstr>
      <vt:lpstr>Complementary Slackness</vt:lpstr>
      <vt:lpstr>Example: Projection</vt:lpstr>
      <vt:lpstr>Example: Slack Variables</vt:lpstr>
      <vt:lpstr>Example: Slack Variables</vt:lpstr>
      <vt:lpstr>PowerPoint Presentation</vt:lpstr>
      <vt:lpstr>Example: Comp. Slack. Utility</vt:lpstr>
      <vt:lpstr>Other Duality Notes</vt:lpstr>
      <vt:lpstr>Karush-Kuhn-Tucker Conditions</vt:lpstr>
      <vt:lpstr>Karush-Kuhn-Tucker Conditions</vt:lpstr>
      <vt:lpstr>Example: Quadratic Minimization</vt:lpstr>
      <vt:lpstr>Example: Quadratic Minimization</vt:lpstr>
      <vt:lpstr>What Can Go Wrong?</vt:lpstr>
      <vt:lpstr>Example: Degenerate Dual</vt:lpstr>
      <vt:lpstr>Example: Degenerate Dual</vt:lpstr>
      <vt:lpstr>Example: Duality Gap</vt:lpstr>
      <vt:lpstr>Example: Easier Duals</vt:lpstr>
      <vt:lpstr>Convex Duality in Practice</vt:lpstr>
      <vt:lpstr>Optimizing with the Dual</vt:lpstr>
      <vt:lpstr>Subgradient Ascent in the Dual</vt:lpstr>
      <vt:lpstr>Subgradient Ascent in the Dual</vt:lpstr>
      <vt:lpstr>Subgradient Ascent in the Dual</vt:lpstr>
      <vt:lpstr>Subgradient Ascent in the Dual</vt:lpstr>
      <vt:lpstr>Example: Dual SG</vt:lpstr>
      <vt:lpstr>Example: Dual SG</vt:lpstr>
      <vt:lpstr>Example: Dual SG</vt:lpstr>
      <vt:lpstr>Example: Dual SG</vt:lpstr>
      <vt:lpstr>Augmented Lagrangian</vt:lpstr>
      <vt:lpstr>Augmented Lagrangian</vt:lpstr>
      <vt:lpstr>Augmented Lagrangian</vt:lpstr>
      <vt:lpstr>Augmented Lagrangian</vt:lpstr>
      <vt:lpstr>Augmented Lagrangian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262</cp:revision>
  <dcterms:created xsi:type="dcterms:W3CDTF">2011-08-25T15:49:05Z</dcterms:created>
  <dcterms:modified xsi:type="dcterms:W3CDTF">2020-09-23T14:57:29Z</dcterms:modified>
</cp:coreProperties>
</file>