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99" r:id="rId4"/>
    <p:sldId id="336" r:id="rId5"/>
    <p:sldId id="339" r:id="rId6"/>
    <p:sldId id="438" r:id="rId7"/>
    <p:sldId id="439" r:id="rId8"/>
    <p:sldId id="440" r:id="rId9"/>
    <p:sldId id="370" r:id="rId10"/>
    <p:sldId id="446" r:id="rId11"/>
    <p:sldId id="448" r:id="rId12"/>
    <p:sldId id="449" r:id="rId13"/>
    <p:sldId id="450" r:id="rId14"/>
    <p:sldId id="451" r:id="rId15"/>
    <p:sldId id="377" r:id="rId16"/>
    <p:sldId id="443" r:id="rId17"/>
    <p:sldId id="445" r:id="rId18"/>
    <p:sldId id="452" r:id="rId19"/>
    <p:sldId id="453" r:id="rId20"/>
    <p:sldId id="454" r:id="rId21"/>
    <p:sldId id="442" r:id="rId22"/>
    <p:sldId id="455" r:id="rId23"/>
    <p:sldId id="457" r:id="rId24"/>
    <p:sldId id="459" r:id="rId25"/>
    <p:sldId id="460" r:id="rId26"/>
    <p:sldId id="461" r:id="rId27"/>
    <p:sldId id="458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56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14" d="100"/>
          <a:sy n="114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7: Second Order Methods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915C3-A676-4D81-A0E1-02C6ED76980A}"/>
              </a:ext>
            </a:extLst>
          </p:cNvPr>
          <p:cNvCxnSpPr>
            <a:cxnSpLocks/>
          </p:cNvCxnSpPr>
          <p:nvPr/>
        </p:nvCxnSpPr>
        <p:spPr>
          <a:xfrm flipV="1">
            <a:off x="583474" y="1062446"/>
            <a:ext cx="9683932" cy="44413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98625-F995-42EB-B78D-5B9A7E059D67}"/>
              </a:ext>
            </a:extLst>
          </p:cNvPr>
          <p:cNvCxnSpPr>
            <a:cxnSpLocks/>
          </p:cNvCxnSpPr>
          <p:nvPr/>
        </p:nvCxnSpPr>
        <p:spPr>
          <a:xfrm flipV="1">
            <a:off x="3831775" y="3997228"/>
            <a:ext cx="0" cy="6444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915C3-A676-4D81-A0E1-02C6ED76980A}"/>
              </a:ext>
            </a:extLst>
          </p:cNvPr>
          <p:cNvCxnSpPr>
            <a:cxnSpLocks/>
          </p:cNvCxnSpPr>
          <p:nvPr/>
        </p:nvCxnSpPr>
        <p:spPr>
          <a:xfrm flipV="1">
            <a:off x="583474" y="1062446"/>
            <a:ext cx="9683932" cy="44413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3788230" y="4527528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FD11D4-F22B-4F12-B8FF-77263C7EB87C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915C3-A676-4D81-A0E1-02C6ED76980A}"/>
              </a:ext>
            </a:extLst>
          </p:cNvPr>
          <p:cNvCxnSpPr>
            <a:cxnSpLocks/>
          </p:cNvCxnSpPr>
          <p:nvPr/>
        </p:nvCxnSpPr>
        <p:spPr>
          <a:xfrm flipV="1">
            <a:off x="2151017" y="1550126"/>
            <a:ext cx="5373189" cy="44413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3788230" y="4527528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A68214-B612-4180-9FA0-0BD3E7081811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1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0915C3-A676-4D81-A0E1-02C6ED76980A}"/>
              </a:ext>
            </a:extLst>
          </p:cNvPr>
          <p:cNvCxnSpPr>
            <a:cxnSpLocks/>
          </p:cNvCxnSpPr>
          <p:nvPr/>
        </p:nvCxnSpPr>
        <p:spPr>
          <a:xfrm flipV="1">
            <a:off x="2151017" y="1550126"/>
            <a:ext cx="5373189" cy="44413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4512069" y="3871133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E39FC8-C9E8-40DB-BC25-D0F687390CA8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0F78D2-7E86-4673-A53E-CE38A82EE157}"/>
              </a:ext>
            </a:extLst>
          </p:cNvPr>
          <p:cNvSpPr/>
          <p:nvPr/>
        </p:nvSpPr>
        <p:spPr>
          <a:xfrm>
            <a:off x="3788230" y="4527528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2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 thought we were talking about second order methods?</a:t>
                </a:r>
              </a:p>
              <a:p>
                <a:endParaRPr lang="en-US" sz="1000" dirty="0"/>
              </a:p>
              <a:p>
                <a:r>
                  <a:rPr lang="en-US" dirty="0"/>
                  <a:t>We are: Newton’s method for optimization applies the previous strategy to find the zeros of the first derivative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Approximate: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′′(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is equivalent to minimizing the second order approximation!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E757-FA15-4AFD-BEA8-46304A23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95B09-2023-4FB6-BF14-09268C1C5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Update: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Recall the inverse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is the matrix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the identity matrix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Inverses do not always exist, if the inverse doesn’t exist, then there may be no solution or infinitely many solutions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Computing the inverse can be expensive: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operations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Computing the Hessian matrix itself can be computationally expensive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Can converge faster than gradient methods, but is less robust in general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95B09-2023-4FB6-BF14-09268C1C5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690" r="-1503" b="-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D1274-476A-424F-841C-FCEEC22A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9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D5F9-8615-4C6E-A325-683A5A4F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7DE2-4386-4A21-833C-4F3A6C11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7E13-BBDA-46BD-AD65-84D801C0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B59B9-48B8-4E05-A5EB-C6B868D07549}"/>
                  </a:ext>
                </a:extLst>
              </p:cNvPr>
              <p:cNvSpPr txBox="1"/>
              <p:nvPr/>
            </p:nvSpPr>
            <p:spPr>
              <a:xfrm>
                <a:off x="1386783" y="5539097"/>
                <a:ext cx="6128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.1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− 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−2) + .5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  <a:p>
                <a:pPr algn="ctr"/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diminishing</a:t>
                </a:r>
                <a:r>
                  <a:rPr lang="es-ES" dirty="0"/>
                  <a:t> step </a:t>
                </a:r>
                <a:r>
                  <a:rPr lang="es-ES" dirty="0" err="1"/>
                  <a:t>size</a:t>
                </a:r>
                <a:r>
                  <a:rPr lang="es-ES" dirty="0"/>
                  <a:t>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B59B9-48B8-4E05-A5EB-C6B868D0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83" y="5539097"/>
                <a:ext cx="6128601" cy="646331"/>
              </a:xfrm>
              <a:prstGeom prst="rect">
                <a:avLst/>
              </a:prstGeom>
              <a:blipFill>
                <a:blip r:embed="rId2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[video-to-gif output image]">
            <a:extLst>
              <a:ext uri="{FF2B5EF4-FFF2-40B4-BE49-F238E27FC236}">
                <a16:creationId xmlns:a16="http://schemas.microsoft.com/office/drawing/2014/main" id="{D1953199-0D0C-47FC-AC29-EF175F4E27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D5F9-8615-4C6E-A325-683A5A4F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7DE2-4386-4A21-833C-4F3A6C11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7E13-BBDA-46BD-AD65-84D801C0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B59B9-48B8-4E05-A5EB-C6B868D07549}"/>
                  </a:ext>
                </a:extLst>
              </p:cNvPr>
              <p:cNvSpPr txBox="1"/>
              <p:nvPr/>
            </p:nvSpPr>
            <p:spPr>
              <a:xfrm>
                <a:off x="1386783" y="5539097"/>
                <a:ext cx="6128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.1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− 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−2) + .5</m:t>
                      </m:r>
                      <m:sSup>
                        <m:sSup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  <a:p>
                <a:pPr algn="ctr"/>
                <a:endParaRPr lang="es-E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B59B9-48B8-4E05-A5EB-C6B868D0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83" y="5539097"/>
                <a:ext cx="61286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[video-to-gif output image]">
            <a:extLst>
              <a:ext uri="{FF2B5EF4-FFF2-40B4-BE49-F238E27FC236}">
                <a16:creationId xmlns:a16="http://schemas.microsoft.com/office/drawing/2014/main" id="{92ACDED1-2C55-461F-991E-088FE758B9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3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802B-DA40-456F-9A0F-E83F7BF9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54FE2-C1F5-4AA0-A161-1B6A80800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convex, then the direction specified by Newton’s method is a descent direction!</a:t>
                </a:r>
              </a:p>
              <a:p>
                <a:endParaRPr lang="en-US" sz="1000" dirty="0"/>
              </a:p>
              <a:p>
                <a:r>
                  <a:rPr lang="en-US" dirty="0"/>
                  <a:t>Recall that the Hessian matrix of a convex function is positive semidefinite everywhere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positive semidefinite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Newton direction: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54FE2-C1F5-4AA0-A161-1B6A80800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18FAC-AE07-44DE-A383-2E606946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802B-DA40-456F-9A0F-E83F7BF9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54FE2-C1F5-4AA0-A161-1B6A80800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convex, then the direction specified by Newton’s method is a descent direction!</a:t>
                </a:r>
              </a:p>
              <a:p>
                <a:endParaRPr lang="en-US" sz="1000" dirty="0"/>
              </a:p>
              <a:p>
                <a:r>
                  <a:rPr lang="en-US" dirty="0"/>
                  <a:t>Recall that the Hessian matrix of a convex function is positive semidefinite everywhere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positive semidefinite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Newton direction: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54FE2-C1F5-4AA0-A161-1B6A80800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18FAC-AE07-44DE-A383-2E606946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8926B78-1E37-4A1B-B501-B592F4F4F2FA}"/>
              </a:ext>
            </a:extLst>
          </p:cNvPr>
          <p:cNvSpPr/>
          <p:nvPr/>
        </p:nvSpPr>
        <p:spPr>
          <a:xfrm rot="5400000">
            <a:off x="4256260" y="3424700"/>
            <a:ext cx="226423" cy="31569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0FC74F-C75C-4069-88D0-2F55B0027502}"/>
                  </a:ext>
                </a:extLst>
              </p:cNvPr>
              <p:cNvSpPr txBox="1"/>
              <p:nvPr/>
            </p:nvSpPr>
            <p:spPr>
              <a:xfrm>
                <a:off x="1567203" y="5634446"/>
                <a:ext cx="6009594" cy="397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Can be used a stopping criteria: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0FC74F-C75C-4069-88D0-2F55B0027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203" y="5634446"/>
                <a:ext cx="6009594" cy="397225"/>
              </a:xfrm>
              <a:prstGeom prst="rect">
                <a:avLst/>
              </a:prstGeom>
              <a:blipFill>
                <a:blip r:embed="rId3"/>
                <a:stretch>
                  <a:fillRect l="-811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33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D589-3B01-4255-86F7-F5BD2CAC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8886B-54EA-41ED-B853-07DDD74A0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Because Newton’s method specifies a descent direction, we can use the same kinds of convergence criteria that we used for gradient descent!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We could choose different step sizes, use line search methods, etc. with this direction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One computational note: the inverse is often not computed explicitly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Most numerical methods packages have a special routine to solve linear systems of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example, </a:t>
                </a:r>
                <a:r>
                  <a:rPr lang="en-US" dirty="0" err="1"/>
                  <a:t>numpy.linalg.solve</a:t>
                </a:r>
                <a:r>
                  <a:rPr lang="en-US" dirty="0"/>
                  <a:t>() in Python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8886B-54EA-41ED-B853-07DDD74A0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58562-0130-4222-AA63-D79F6FF4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9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06A3-69DD-4BBC-8679-E6D87D7E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Constrained Newton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B4FB-0602-48C1-8C4B-0BBB86839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different approaches: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based on duality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based on quadratic programming</a:t>
            </a:r>
          </a:p>
          <a:p>
            <a:pPr lvl="1"/>
            <a:endParaRPr lang="en-US" dirty="0"/>
          </a:p>
          <a:p>
            <a:r>
              <a:rPr lang="en-US" dirty="0"/>
              <a:t>Aim is just to make sure that the step taken via Newton’s method stays inside the constraint set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0B430-81B9-44D5-AE7C-495B22E4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1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7767-F502-48C4-A684-460B9116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Equality Constrained Newton with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Dual problem: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AB9B-AE84-470F-88D0-FCA9ACEE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6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7767-F502-48C4-A684-460B9116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Equality Constrained Newton with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Dual problem: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AB9B-AE84-470F-88D0-FCA9ACEE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8259773-5544-4211-AE71-939645409919}"/>
              </a:ext>
            </a:extLst>
          </p:cNvPr>
          <p:cNvSpPr/>
          <p:nvPr/>
        </p:nvSpPr>
        <p:spPr>
          <a:xfrm rot="5400000">
            <a:off x="6038828" y="3503868"/>
            <a:ext cx="235133" cy="32407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991AF-C2DC-4A84-9CB8-FFA90A3AD4A3}"/>
              </a:ext>
            </a:extLst>
          </p:cNvPr>
          <p:cNvSpPr txBox="1"/>
          <p:nvPr/>
        </p:nvSpPr>
        <p:spPr>
          <a:xfrm>
            <a:off x="4722961" y="5344209"/>
            <a:ext cx="286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function comes up frequently in convex optimization, gets a special name</a:t>
            </a:r>
          </a:p>
        </p:txBody>
      </p:sp>
    </p:spTree>
    <p:extLst>
      <p:ext uri="{BB962C8B-B14F-4D97-AF65-F5344CB8AC3E}">
        <p14:creationId xmlns:p14="http://schemas.microsoft.com/office/powerpoint/2010/main" val="341019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16E5-2B3C-4726-8D88-72B6E7AB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Convex Conjugate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56086-A2A1-4235-9ADE-ABB2F23AC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conjugate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defined by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The convex conjugate is </a:t>
                </a:r>
                <a:r>
                  <a:rPr lang="en-US" b="1" i="1" dirty="0"/>
                  <a:t>always</a:t>
                </a:r>
                <a:r>
                  <a:rPr lang="en-US" dirty="0"/>
                  <a:t> a convex function,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not a convex function (it is a pointwise supremum of convex functions)</a:t>
                </a:r>
              </a:p>
              <a:p>
                <a:endParaRPr lang="en-US" sz="1000" dirty="0"/>
              </a:p>
              <a:p>
                <a:r>
                  <a:rPr lang="en-US" dirty="0"/>
                  <a:t>The conjugate is a special case of Lagrange duality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56086-A2A1-4235-9ADE-ABB2F23AC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865E1-AA0E-46D1-9C39-9A19A876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3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7767-F502-48C4-A684-460B9116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Equality Constrained Newton with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Dual problem: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58504-7581-4AB6-A97B-CEDFF643C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AB9B-AE84-470F-88D0-FCA9ACEE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7C3492F-E09C-406E-AA6D-556BDD8E0135}"/>
              </a:ext>
            </a:extLst>
          </p:cNvPr>
          <p:cNvSpPr/>
          <p:nvPr/>
        </p:nvSpPr>
        <p:spPr>
          <a:xfrm rot="5400000">
            <a:off x="4605394" y="3856568"/>
            <a:ext cx="235133" cy="32407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FB089-04AF-49CE-9BB7-695CEB752177}"/>
              </a:ext>
            </a:extLst>
          </p:cNvPr>
          <p:cNvSpPr txBox="1"/>
          <p:nvPr/>
        </p:nvSpPr>
        <p:spPr>
          <a:xfrm>
            <a:off x="2502276" y="5704123"/>
            <a:ext cx="476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this function is twice differentiable, we can apply Newton’s method to solve the dual</a:t>
            </a:r>
          </a:p>
        </p:txBody>
      </p:sp>
    </p:spTree>
    <p:extLst>
      <p:ext uri="{BB962C8B-B14F-4D97-AF65-F5344CB8AC3E}">
        <p14:creationId xmlns:p14="http://schemas.microsoft.com/office/powerpoint/2010/main" val="3278564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Instead of constructing the dual problem, we can directly modify Newton’s method so that it never takes a step outside the set of constraints</a:t>
                </a:r>
              </a:p>
              <a:p>
                <a:endParaRPr lang="en-US" sz="1000" dirty="0"/>
              </a:p>
              <a:p>
                <a:r>
                  <a:rPr lang="en-US" dirty="0"/>
                  <a:t>Recall that </a:t>
                </a:r>
                <a:r>
                  <a:rPr lang="en-US" dirty="0" err="1"/>
                  <a:t>Netwon’s</a:t>
                </a:r>
                <a:r>
                  <a:rPr lang="en-US" dirty="0"/>
                  <a:t> method steps to a minimum of the second order approximation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Instead of constructing the dual problem, we can directly modify Newton’s method so that it never takes a step outside the set of constraints</a:t>
                </a:r>
              </a:p>
              <a:p>
                <a:endParaRPr lang="en-US" sz="1000" dirty="0"/>
              </a:p>
              <a:p>
                <a:r>
                  <a:rPr lang="en-US" dirty="0"/>
                  <a:t>Recall that </a:t>
                </a:r>
                <a:r>
                  <a:rPr lang="en-US" dirty="0" err="1"/>
                  <a:t>Netwon’s</a:t>
                </a:r>
                <a:r>
                  <a:rPr lang="en-US" dirty="0"/>
                  <a:t> method steps to a minimum of the second order approximation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Instead, solve the optimization problem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71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Solve the optimization problem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54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Solve the optimization problem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C8291E-7A51-4EB8-AA6C-EB5BADD10904}"/>
                  </a:ext>
                </a:extLst>
              </p:cNvPr>
              <p:cNvSpPr txBox="1"/>
              <p:nvPr/>
            </p:nvSpPr>
            <p:spPr>
              <a:xfrm flipH="1">
                <a:off x="966105" y="4937761"/>
                <a:ext cx="753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C8291E-7A51-4EB8-AA6C-EB5BADD10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6105" y="4937761"/>
                <a:ext cx="7536181" cy="461665"/>
              </a:xfrm>
              <a:prstGeom prst="rect">
                <a:avLst/>
              </a:prstGeom>
              <a:blipFill>
                <a:blip r:embed="rId3"/>
                <a:stretch>
                  <a:fillRect l="-12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3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>
              <a:latin typeface="Cambria Math"/>
            </a:endParaRPr>
          </a:p>
          <a:p>
            <a:r>
              <a:rPr lang="en-US" dirty="0"/>
              <a:t>At a high level, gradient descent uses the first order Taylor expansion to approximate the function locally</a:t>
            </a:r>
          </a:p>
          <a:p>
            <a:endParaRPr lang="en-US" dirty="0"/>
          </a:p>
          <a:p>
            <a:r>
              <a:rPr lang="en-US" dirty="0"/>
              <a:t>Does not take into account the curvature of the function, i.e., how quickly the gradient is changing</a:t>
            </a:r>
          </a:p>
          <a:p>
            <a:endParaRPr lang="en-US" dirty="0"/>
          </a:p>
          <a:p>
            <a:pPr lvl="1"/>
            <a:r>
              <a:rPr lang="en-US" dirty="0"/>
              <a:t>This means that it can dramatically overshoot the optimum with a fixed step size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solution to this optimization problem can be written in almost closed form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As long as there is at least on feasible point, Slater’s condition implies strong duality holds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KKT conditions are then necessary and sufficient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1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0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6EC-AB8C-4D15-90B4-D2EF0A3E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Equality Constrained Newton via QP/KKT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3B0D9-9AE9-4D12-9751-7DD6C6B5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5C6B-7467-4AAD-97C5-A5948DA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35365-BC09-41D3-AB52-8CD9F74B35EF}"/>
              </a:ext>
            </a:extLst>
          </p:cNvPr>
          <p:cNvSpPr txBox="1"/>
          <p:nvPr/>
        </p:nvSpPr>
        <p:spPr>
          <a:xfrm>
            <a:off x="2982685" y="4942772"/>
            <a:ext cx="317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Again, existing tools can be applied to solve these kinds of linear systems</a:t>
            </a:r>
          </a:p>
        </p:txBody>
      </p:sp>
    </p:spTree>
    <p:extLst>
      <p:ext uri="{BB962C8B-B14F-4D97-AF65-F5344CB8AC3E}">
        <p14:creationId xmlns:p14="http://schemas.microsoft.com/office/powerpoint/2010/main" val="2693567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univariate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04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univariate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DE164-630F-4BAA-B434-A0BB21216FC9}"/>
              </a:ext>
            </a:extLst>
          </p:cNvPr>
          <p:cNvSpPr txBox="1"/>
          <p:nvPr/>
        </p:nvSpPr>
        <p:spPr>
          <a:xfrm>
            <a:off x="2969622" y="5263315"/>
            <a:ext cx="320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 the sequence of iterates to approximate the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derivative!</a:t>
            </a:r>
          </a:p>
        </p:txBody>
      </p:sp>
    </p:spTree>
    <p:extLst>
      <p:ext uri="{BB962C8B-B14F-4D97-AF65-F5344CB8AC3E}">
        <p14:creationId xmlns:p14="http://schemas.microsoft.com/office/powerpoint/2010/main" val="2108495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multivariate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DE164-630F-4BAA-B434-A0BB21216FC9}"/>
              </a:ext>
            </a:extLst>
          </p:cNvPr>
          <p:cNvSpPr txBox="1"/>
          <p:nvPr/>
        </p:nvSpPr>
        <p:spPr>
          <a:xfrm>
            <a:off x="2969622" y="5263315"/>
            <a:ext cx="320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 the sequence of iterates to approximate the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derivative!</a:t>
            </a:r>
          </a:p>
        </p:txBody>
      </p:sp>
    </p:spTree>
    <p:extLst>
      <p:ext uri="{BB962C8B-B14F-4D97-AF65-F5344CB8AC3E}">
        <p14:creationId xmlns:p14="http://schemas.microsoft.com/office/powerpoint/2010/main" val="1586268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multivariate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DDE164-630F-4BAA-B434-A0BB21216FC9}"/>
                  </a:ext>
                </a:extLst>
              </p:cNvPr>
              <p:cNvSpPr txBox="1"/>
              <p:nvPr/>
            </p:nvSpPr>
            <p:spPr>
              <a:xfrm>
                <a:off x="2654988" y="4897555"/>
                <a:ext cx="3762104" cy="12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Key idea is to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a good approximation that yields equality in this expression, but is much easier to compute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DDE164-630F-4BAA-B434-A0BB2121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88" y="4897555"/>
                <a:ext cx="3762104" cy="1222579"/>
              </a:xfrm>
              <a:prstGeom prst="rect">
                <a:avLst/>
              </a:prstGeom>
              <a:blipFill>
                <a:blip r:embed="rId3"/>
                <a:stretch>
                  <a:fillRect t="-1990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98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A95F-FF62-44D3-8FEC-A8CF91EB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Computing the Hessian matrix is computationally expensive and may be difficult in closed form (or maybe even not invertible!)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Idea: can we approximate the Hessian the same way that we did the derivatives on HW 1, i.e., using the secant method?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multivariate functions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B5ACC-8CBA-4F8E-A7EA-8D8622D6C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1F36-FD7A-4B4B-B9C6-2F68AD6D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DDE164-630F-4BAA-B434-A0BB21216FC9}"/>
                  </a:ext>
                </a:extLst>
              </p:cNvPr>
              <p:cNvSpPr txBox="1"/>
              <p:nvPr/>
            </p:nvSpPr>
            <p:spPr>
              <a:xfrm>
                <a:off x="2654988" y="4897555"/>
                <a:ext cx="3762104" cy="12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Note that this 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equations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Hessian, so this system is underdetermined:  there could be many possible substitutions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DDE164-630F-4BAA-B434-A0BB2121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88" y="4897555"/>
                <a:ext cx="3762104" cy="1222579"/>
              </a:xfrm>
              <a:prstGeom prst="rect">
                <a:avLst/>
              </a:prstGeom>
              <a:blipFill>
                <a:blip r:embed="rId3"/>
                <a:stretch>
                  <a:fillRect l="-1297" t="-2488" r="-1783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982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3C44-5674-4A21-A712-BF5FB82D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Quasi-Newton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61F77-6DBF-4EEE-8EA7-D846839551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Using the previous approximation, the Quasi-Newton methods seek to generate a series of approximate Hessian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matrix only depends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matrix and satisfies the constraint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61F77-6DBF-4EEE-8EA7-D84683955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38D17-D9C6-4A23-8F44-188793DE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9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/>
                </a:endParaRPr>
              </a:p>
              <a:p>
                <a:r>
                  <a:rPr lang="en-US" dirty="0"/>
                  <a:t>Instead of using only the first derivatives, </a:t>
                </a:r>
                <a:r>
                  <a:rPr lang="en-US" b="1" dirty="0">
                    <a:solidFill>
                      <a:srgbClr val="FF0000"/>
                    </a:solidFill>
                  </a:rPr>
                  <a:t>second order methods </a:t>
                </a:r>
                <a:r>
                  <a:rPr lang="en-US" dirty="0"/>
                  <a:t>use the first three terms of the multivariate Taylor series expansion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3C44-5674-4A21-A712-BF5FB82D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Quasi-Newton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61F77-6DBF-4EEE-8EA7-D846839551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Using the previous approximation, the Quasi-Newton methods seek to generate a series of approximate Hessian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matrix only depends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matrix and satisfies the constraint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wide variety of methods have been proposed to accomplish this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most popular in practice are BFGS and its lower memory counterpart L-BFGS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61F77-6DBF-4EEE-8EA7-D84683955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38D17-D9C6-4A23-8F44-188793DE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85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079B-19AE-42A7-94D3-EF78C14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Broyden</a:t>
            </a:r>
            <a:r>
              <a:rPr lang="en-US" sz="3200" dirty="0"/>
              <a:t>-Fletcher-Goldfarb-</a:t>
            </a:r>
            <a:r>
              <a:rPr lang="en-US" sz="3200" dirty="0" err="1"/>
              <a:t>Shanno</a:t>
            </a:r>
            <a:r>
              <a:rPr lang="en-US" sz="3200" dirty="0"/>
              <a:t> (BFGS)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to be a symmetric positive definite matrix whose inverse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as small as possible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8B72-E97F-415F-AA4A-ED5C82C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14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079B-19AE-42A7-94D3-EF78C14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Broyden</a:t>
            </a:r>
            <a:r>
              <a:rPr lang="en-US" sz="3200" dirty="0"/>
              <a:t>-Fletcher-Goldfarb-</a:t>
            </a:r>
            <a:r>
              <a:rPr lang="en-US" sz="3200" dirty="0" err="1"/>
              <a:t>Shanno</a:t>
            </a:r>
            <a:r>
              <a:rPr lang="en-US" sz="3200" dirty="0"/>
              <a:t> (BFGS)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8B72-E97F-415F-AA4A-ED5C82C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27A050-6D85-45F1-9970-0C121DAC2BCD}"/>
                  </a:ext>
                </a:extLst>
              </p:cNvPr>
              <p:cNvSpPr txBox="1"/>
              <p:nvPr/>
            </p:nvSpPr>
            <p:spPr>
              <a:xfrm>
                <a:off x="2485018" y="4545874"/>
                <a:ext cx="434250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This is a convex optimization problem!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(note that the solution may not be strictly positive definite: if this happens, reinitialize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be a nice positive definite matrix like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27A050-6D85-45F1-9970-0C121DAC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18" y="4545874"/>
                <a:ext cx="4342502" cy="1631216"/>
              </a:xfrm>
              <a:prstGeom prst="rect">
                <a:avLst/>
              </a:prstGeom>
              <a:blipFill>
                <a:blip r:embed="rId3"/>
                <a:stretch>
                  <a:fillRect l="-1124" t="-2247" r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426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079B-19AE-42A7-94D3-EF78C14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Broyden</a:t>
            </a:r>
            <a:r>
              <a:rPr lang="en-US" sz="3200" dirty="0"/>
              <a:t>-Fletcher-Goldfarb-</a:t>
            </a:r>
            <a:r>
              <a:rPr lang="en-US" sz="3200" dirty="0" err="1"/>
              <a:t>Shanno</a:t>
            </a:r>
            <a:r>
              <a:rPr lang="en-US" sz="3200" dirty="0"/>
              <a:t> (BFGS)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8B72-E97F-415F-AA4A-ED5C82C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7A050-6D85-45F1-9970-0C121DAC2BCD}"/>
              </a:ext>
            </a:extLst>
          </p:cNvPr>
          <p:cNvSpPr txBox="1"/>
          <p:nvPr/>
        </p:nvSpPr>
        <p:spPr>
          <a:xfrm>
            <a:off x="3193076" y="4606834"/>
            <a:ext cx="268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Its solution is... messy...</a:t>
            </a:r>
          </a:p>
        </p:txBody>
      </p:sp>
    </p:spTree>
    <p:extLst>
      <p:ext uri="{BB962C8B-B14F-4D97-AF65-F5344CB8AC3E}">
        <p14:creationId xmlns:p14="http://schemas.microsoft.com/office/powerpoint/2010/main" val="455756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079B-19AE-42A7-94D3-EF78C14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Broyden</a:t>
            </a:r>
            <a:r>
              <a:rPr lang="en-US" sz="3200" dirty="0"/>
              <a:t>-Fletcher-Goldfarb-</a:t>
            </a:r>
            <a:r>
              <a:rPr lang="en-US" sz="3200" dirty="0" err="1"/>
              <a:t>Shanno</a:t>
            </a:r>
            <a:r>
              <a:rPr lang="en-US" sz="3200" dirty="0"/>
              <a:t> (BFGS)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nor/>
                                        </m:rPr>
                                        <a:rPr lang="en-US" sz="1800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800" dirty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800" dirty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800" dirty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1800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C4E68-0325-41C0-8397-50F05FEF1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8B72-E97F-415F-AA4A-ED5C82CF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6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/>
                </a:endParaRPr>
              </a:p>
              <a:p>
                <a:r>
                  <a:rPr lang="en-US" dirty="0"/>
                  <a:t>Instead of using only the first derivatives, second order methods use the first three terms of the multivariate Taylor series expansion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1082B7-38F4-4CA9-A3A2-889BA5574B4B}"/>
                  </a:ext>
                </a:extLst>
              </p:cNvPr>
              <p:cNvSpPr txBox="1"/>
              <p:nvPr/>
            </p:nvSpPr>
            <p:spPr>
              <a:xfrm>
                <a:off x="3654572" y="5790378"/>
                <a:ext cx="270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Sometimes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1082B7-38F4-4CA9-A3A2-889BA5574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2" y="5790378"/>
                <a:ext cx="2702215" cy="369332"/>
              </a:xfrm>
              <a:prstGeom prst="rect">
                <a:avLst/>
              </a:prstGeom>
              <a:blipFill>
                <a:blip r:embed="rId3"/>
                <a:stretch>
                  <a:fillRect l="-2032" t="-10000" r="-699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69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/>
                </a:endParaRPr>
              </a:p>
              <a:p>
                <a:r>
                  <a:rPr lang="en-US" dirty="0"/>
                  <a:t>Instead of using only the first derivatives, second order methods use the first three terms of the multivariate Taylor series expansion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/>
                </a:endParaRPr>
              </a:p>
              <a:p>
                <a:r>
                  <a:rPr lang="en-US" dirty="0"/>
                  <a:t>Instead of using only the first derivatives, second order methods use the first three terms of the multivariate Taylor series expansion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There are a variety of second order methods</a:t>
                </a:r>
              </a:p>
              <a:p>
                <a:pPr lvl="1"/>
                <a:r>
                  <a:rPr lang="en-US" dirty="0"/>
                  <a:t>Newton</a:t>
                </a:r>
              </a:p>
              <a:p>
                <a:pPr lvl="1"/>
                <a:r>
                  <a:rPr lang="en-US" dirty="0"/>
                  <a:t>Gauss-Newton</a:t>
                </a:r>
              </a:p>
              <a:p>
                <a:pPr lvl="1"/>
                <a:r>
                  <a:rPr lang="en-US" dirty="0"/>
                  <a:t>Quasi-Newton</a:t>
                </a:r>
              </a:p>
              <a:p>
                <a:pPr lvl="1"/>
                <a:r>
                  <a:rPr lang="en-US" dirty="0"/>
                  <a:t>BFGS</a:t>
                </a:r>
              </a:p>
              <a:p>
                <a:pPr lvl="1"/>
                <a:r>
                  <a:rPr lang="en-US" dirty="0"/>
                  <a:t>LBFGS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Again, let’s start with the univariate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Newton’s method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root-finding algorithm</a:t>
                </a:r>
                <a:r>
                  <a:rPr lang="en-US" dirty="0"/>
                  <a:t>, i.e., it seeks a solution to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How it works: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Compute the first order approximation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FC0834-C119-46BF-8F4D-149EBDA51361}"/>
              </a:ext>
            </a:extLst>
          </p:cNvPr>
          <p:cNvSpPr/>
          <p:nvPr/>
        </p:nvSpPr>
        <p:spPr>
          <a:xfrm>
            <a:off x="1132114" y="2557747"/>
            <a:ext cx="7916091" cy="2630526"/>
          </a:xfrm>
          <a:custGeom>
            <a:avLst/>
            <a:gdLst>
              <a:gd name="connsiteX0" fmla="*/ 0 w 7916091"/>
              <a:gd name="connsiteY0" fmla="*/ 348343 h 2630526"/>
              <a:gd name="connsiteX1" fmla="*/ 1602377 w 7916091"/>
              <a:gd name="connsiteY1" fmla="*/ 2629989 h 2630526"/>
              <a:gd name="connsiteX2" fmla="*/ 4624251 w 7916091"/>
              <a:gd name="connsiteY2" fmla="*/ 557349 h 2630526"/>
              <a:gd name="connsiteX3" fmla="*/ 7916091 w 7916091"/>
              <a:gd name="connsiteY3" fmla="*/ 0 h 26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091" h="2630526">
                <a:moveTo>
                  <a:pt x="0" y="348343"/>
                </a:moveTo>
                <a:cubicBezTo>
                  <a:pt x="415834" y="1471749"/>
                  <a:pt x="831669" y="2595155"/>
                  <a:pt x="1602377" y="2629989"/>
                </a:cubicBezTo>
                <a:cubicBezTo>
                  <a:pt x="2373085" y="2664823"/>
                  <a:pt x="3571965" y="995680"/>
                  <a:pt x="4624251" y="557349"/>
                </a:cubicBezTo>
                <a:cubicBezTo>
                  <a:pt x="5676537" y="119018"/>
                  <a:pt x="6796314" y="59509"/>
                  <a:pt x="791609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5CE0-9895-4F07-95F6-54EA327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6245-EDFB-4937-A85F-27711D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1EBE1-2583-4483-A8E0-DD481C38C963}"/>
              </a:ext>
            </a:extLst>
          </p:cNvPr>
          <p:cNvCxnSpPr/>
          <p:nvPr/>
        </p:nvCxnSpPr>
        <p:spPr>
          <a:xfrm>
            <a:off x="775063" y="3997411"/>
            <a:ext cx="7872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B8C59D-2775-4E1D-A07C-2F2C6C645DA3}"/>
              </a:ext>
            </a:extLst>
          </p:cNvPr>
          <p:cNvCxnSpPr/>
          <p:nvPr/>
        </p:nvCxnSpPr>
        <p:spPr>
          <a:xfrm>
            <a:off x="1262743" y="1900822"/>
            <a:ext cx="0" cy="4650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967A0CC-8A05-459A-80BE-F05305316D90}"/>
              </a:ext>
            </a:extLst>
          </p:cNvPr>
          <p:cNvSpPr/>
          <p:nvPr/>
        </p:nvSpPr>
        <p:spPr>
          <a:xfrm>
            <a:off x="5799909" y="3021091"/>
            <a:ext cx="113206" cy="113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23663</TotalTime>
  <Words>2157</Words>
  <Application>Microsoft Office PowerPoint</Application>
  <PresentationFormat>On-screen Show (4:3)</PresentationFormat>
  <Paragraphs>408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Custom Design</vt:lpstr>
      <vt:lpstr>Lecture 7: Second Order Methods</vt:lpstr>
      <vt:lpstr>Gradient Descent</vt:lpstr>
      <vt:lpstr>Gradient Descent</vt:lpstr>
      <vt:lpstr>Second Order Methods</vt:lpstr>
      <vt:lpstr>Second Order Methods</vt:lpstr>
      <vt:lpstr>Second Order Methods</vt:lpstr>
      <vt:lpstr>Second Order Methods</vt:lpstr>
      <vt:lpstr>Newton’s Method</vt:lpstr>
      <vt:lpstr>Newton’s Method</vt:lpstr>
      <vt:lpstr>Newton’s Method</vt:lpstr>
      <vt:lpstr>Newton’s Method</vt:lpstr>
      <vt:lpstr>Newton’s Method</vt:lpstr>
      <vt:lpstr>Newton’s Method</vt:lpstr>
      <vt:lpstr>Newton’s Method</vt:lpstr>
      <vt:lpstr>Multivariate Newton’s Method</vt:lpstr>
      <vt:lpstr>Gradient Descent</vt:lpstr>
      <vt:lpstr>Newton’s Method</vt:lpstr>
      <vt:lpstr>Newton Direction</vt:lpstr>
      <vt:lpstr>Newton Direction</vt:lpstr>
      <vt:lpstr>Convergence</vt:lpstr>
      <vt:lpstr>Equality Constrained Newton</vt:lpstr>
      <vt:lpstr>Equality Constrained Newton with Duality</vt:lpstr>
      <vt:lpstr>Equality Constrained Newton with Duality</vt:lpstr>
      <vt:lpstr>The Convex Conjugate</vt:lpstr>
      <vt:lpstr>Equality Constrained Newton with Duality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Equality Constrained Newton via QP/KKT</vt:lpstr>
      <vt:lpstr>Approximate Newton</vt:lpstr>
      <vt:lpstr>Approximate Newton</vt:lpstr>
      <vt:lpstr>Approximate Newton</vt:lpstr>
      <vt:lpstr>Approximate Newton</vt:lpstr>
      <vt:lpstr>Approximate Newton</vt:lpstr>
      <vt:lpstr>Quasi-Newton Methods</vt:lpstr>
      <vt:lpstr>Quasi-Newton Methods</vt:lpstr>
      <vt:lpstr>Broyden-Fletcher-Goldfarb-Shanno (BFGS)</vt:lpstr>
      <vt:lpstr>Broyden-Fletcher-Goldfarb-Shanno (BFGS)</vt:lpstr>
      <vt:lpstr>Broyden-Fletcher-Goldfarb-Shanno (BFGS)</vt:lpstr>
      <vt:lpstr>Broyden-Fletcher-Goldfarb-Shanno (BFGS)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309</cp:revision>
  <dcterms:created xsi:type="dcterms:W3CDTF">2011-08-25T15:49:05Z</dcterms:created>
  <dcterms:modified xsi:type="dcterms:W3CDTF">2020-10-22T03:47:59Z</dcterms:modified>
</cp:coreProperties>
</file>