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483" r:id="rId4"/>
    <p:sldId id="480" r:id="rId5"/>
    <p:sldId id="490" r:id="rId6"/>
    <p:sldId id="479" r:id="rId7"/>
    <p:sldId id="491" r:id="rId8"/>
    <p:sldId id="492" r:id="rId9"/>
    <p:sldId id="484" r:id="rId10"/>
    <p:sldId id="486" r:id="rId11"/>
    <p:sldId id="487" r:id="rId12"/>
    <p:sldId id="488" r:id="rId13"/>
    <p:sldId id="489" r:id="rId14"/>
    <p:sldId id="281" r:id="rId15"/>
    <p:sldId id="495" r:id="rId16"/>
    <p:sldId id="493" r:id="rId17"/>
    <p:sldId id="494" r:id="rId18"/>
    <p:sldId id="497" r:id="rId19"/>
    <p:sldId id="498" r:id="rId20"/>
    <p:sldId id="499" r:id="rId21"/>
    <p:sldId id="500" r:id="rId22"/>
    <p:sldId id="501" r:id="rId23"/>
    <p:sldId id="481" r:id="rId24"/>
    <p:sldId id="485" r:id="rId25"/>
    <p:sldId id="502" r:id="rId26"/>
    <p:sldId id="482" r:id="rId27"/>
    <p:sldId id="50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114" d="100"/>
          <a:sy n="114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8: Applications in ML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81C-8468-4357-98C7-7BE4BD1B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⋅…⋅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716A-B6CA-4440-A7D5-88686727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6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81C-8468-4357-98C7-7BE4BD1B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⋅…⋅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716A-B6CA-4440-A7D5-88686727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5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81C-8468-4357-98C7-7BE4BD1B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716A-B6CA-4440-A7D5-88686727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76751-D8B2-4A19-99D1-4579501A0EC0}"/>
              </a:ext>
            </a:extLst>
          </p:cNvPr>
          <p:cNvSpPr txBox="1"/>
          <p:nvPr/>
        </p:nvSpPr>
        <p:spPr>
          <a:xfrm>
            <a:off x="2793534" y="2894203"/>
            <a:ext cx="326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Has a closed form solution, but...</a:t>
            </a:r>
          </a:p>
        </p:txBody>
      </p:sp>
    </p:spTree>
    <p:extLst>
      <p:ext uri="{BB962C8B-B14F-4D97-AF65-F5344CB8AC3E}">
        <p14:creationId xmlns:p14="http://schemas.microsoft.com/office/powerpoint/2010/main" val="346413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126"/>
                <a:ext cx="8515350" cy="5002038"/>
              </a:xfrm>
            </p:spPr>
            <p:txBody>
              <a:bodyPr/>
              <a:lstStyle/>
              <a:p>
                <a:r>
                  <a:rPr lang="en-US" sz="2400" dirty="0"/>
                  <a:t>These types of problems often can be written as minimizing a sum of a, perhaps large, number of terms: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dirty="0"/>
                  <a:t>Approximate the gradient of a sum by sampling a few indices (as few as one) uniformly at random and averaging 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sz="2400" dirty="0"/>
                  <a:t>        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is sampled uniformly at random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900" dirty="0"/>
              </a:p>
              <a:p>
                <a:r>
                  <a:rPr lang="en-US" sz="2400" dirty="0"/>
                  <a:t>Stochastic gradient descent converges to the global optimum under certain assumptions on the step size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126"/>
                <a:ext cx="8515350" cy="5002038"/>
              </a:xfrm>
              <a:blipFill>
                <a:blip r:embed="rId2"/>
                <a:stretch>
                  <a:fillRect l="-931" t="-4629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30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126"/>
                <a:ext cx="8515350" cy="5002038"/>
              </a:xfrm>
            </p:spPr>
            <p:txBody>
              <a:bodyPr/>
              <a:lstStyle/>
              <a:p>
                <a:r>
                  <a:rPr lang="en-US" sz="2400" dirty="0"/>
                  <a:t>These types of problems often can be written as minimizing a sum of a, perhaps large, number of terms: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dirty="0"/>
                  <a:t>Approximate the gradient of a sum by sampling a few indices (as few as one) uniformly at random and averaging 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  <a:p>
                <a:pPr marL="0" indent="0">
                  <a:buNone/>
                </a:pPr>
                <a:r>
                  <a:rPr lang="en-US" sz="2400" dirty="0"/>
                  <a:t>        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is sampled uniformly at random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900" dirty="0"/>
              </a:p>
              <a:p>
                <a:r>
                  <a:rPr lang="en-US" sz="2400" dirty="0"/>
                  <a:t>Stochastic gradient descent converges to the global optimum under certain assumptions on the step size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126"/>
                <a:ext cx="8515350" cy="5002038"/>
              </a:xfrm>
              <a:blipFill>
                <a:blip r:embed="rId2"/>
                <a:stretch>
                  <a:fillRect l="-931" t="-4629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6691B-E8DD-4099-B6BF-D0FAF545AFAC}"/>
              </a:ext>
            </a:extLst>
          </p:cNvPr>
          <p:cNvSpPr txBox="1"/>
          <p:nvPr/>
        </p:nvSpPr>
        <p:spPr>
          <a:xfrm>
            <a:off x="7373923" y="2676087"/>
            <a:ext cx="1489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Expectation taken over the random samples</a:t>
            </a:r>
          </a:p>
        </p:txBody>
      </p:sp>
    </p:spTree>
    <p:extLst>
      <p:ext uri="{BB962C8B-B14F-4D97-AF65-F5344CB8AC3E}">
        <p14:creationId xmlns:p14="http://schemas.microsoft.com/office/powerpoint/2010/main" val="193094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F894-1743-4730-A8AD-B649F012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for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9C19F-E547-4630-A0E9-153FAC6F83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Select an index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uniformly at random</a:t>
                </a:r>
              </a:p>
              <a:p>
                <a:endParaRPr lang="en-US" dirty="0"/>
              </a:p>
              <a:p>
                <a:r>
                  <a:rPr lang="en-US" dirty="0"/>
                  <a:t>Update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9C19F-E547-4630-A0E9-153FAC6F8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8A169-460F-49D2-B45A-9167AF8C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7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126"/>
                <a:ext cx="8515350" cy="5002038"/>
              </a:xfrm>
            </p:spPr>
            <p:txBody>
              <a:bodyPr/>
              <a:lstStyle/>
              <a:p>
                <a:endParaRPr lang="en-US" sz="1000" dirty="0"/>
              </a:p>
              <a:p>
                <a:r>
                  <a:rPr lang="en-US" sz="2400" dirty="0"/>
                  <a:t>Often, SGD is simply implemented as a round robin procedure, i.e., instead of picking randomly, you just iterate through all of the indices 1,...,M in a cyclic fashion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lvl="1"/>
                <a:r>
                  <a:rPr lang="en-US" dirty="0"/>
                  <a:t>One pass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equivalent in terms of computation time to computing the entire gradient</a:t>
                </a:r>
              </a:p>
              <a:p>
                <a:endParaRPr lang="en-US" sz="1000" dirty="0"/>
              </a:p>
              <a:p>
                <a:r>
                  <a:rPr lang="en-US" sz="2400" dirty="0"/>
                  <a:t>What is the terminating condition for stochastic gradient descent?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126"/>
                <a:ext cx="8515350" cy="5002038"/>
              </a:xfrm>
              <a:blipFill>
                <a:blip r:embed="rId2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11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76F4-6CF6-4FA0-82E0-126D562C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487D6-B4BC-4E39-9C96-AC81AA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B5AF3-3416-42B6-AB81-E41765B2ADB9}"/>
              </a:ext>
            </a:extLst>
          </p:cNvPr>
          <p:cNvSpPr txBox="1"/>
          <p:nvPr/>
        </p:nvSpPr>
        <p:spPr>
          <a:xfrm>
            <a:off x="2436319" y="3617200"/>
            <a:ext cx="42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optimization strategies can we apply?</a:t>
            </a:r>
          </a:p>
        </p:txBody>
      </p:sp>
    </p:spTree>
    <p:extLst>
      <p:ext uri="{BB962C8B-B14F-4D97-AF65-F5344CB8AC3E}">
        <p14:creationId xmlns:p14="http://schemas.microsoft.com/office/powerpoint/2010/main" val="193821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76F4-6CF6-4FA0-82E0-126D562C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460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487D6-B4BC-4E39-9C96-AC81AA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0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76F4-6CF6-4FA0-82E0-126D562C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487D6-B4BC-4E39-9C96-AC81AA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B5AF3-3416-42B6-AB81-E41765B2ADB9}"/>
              </a:ext>
            </a:extLst>
          </p:cNvPr>
          <p:cNvSpPr txBox="1"/>
          <p:nvPr/>
        </p:nvSpPr>
        <p:spPr>
          <a:xfrm>
            <a:off x="741742" y="2788236"/>
            <a:ext cx="193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Newton’s Method:</a:t>
            </a:r>
          </a:p>
        </p:txBody>
      </p:sp>
    </p:spTree>
    <p:extLst>
      <p:ext uri="{BB962C8B-B14F-4D97-AF65-F5344CB8AC3E}">
        <p14:creationId xmlns:p14="http://schemas.microsoft.com/office/powerpoint/2010/main" val="335611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1593-87D9-43BB-AC73-C0FA1C03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Fitting: ML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2D0AAE-E70B-451B-A55A-74AD5F07BB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wide variety of machine learning problems can be cast as function fitting problems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Given data observations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corresponding “labels”,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find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is the best fit for the data</a:t>
                </a:r>
              </a:p>
              <a:p>
                <a:endParaRPr lang="en-US" sz="1000" dirty="0"/>
              </a:p>
              <a:p>
                <a:r>
                  <a:rPr lang="en-US" dirty="0"/>
                  <a:t>We saw an example of this on homework 1, the least squares regression problem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Here the function being fit is parameterized by two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2D0AAE-E70B-451B-A55A-74AD5F07BB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 r="-501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C6C3E-6C6B-4BBB-947C-A693ABB7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08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76F4-6CF6-4FA0-82E0-126D562C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487D6-B4BC-4E39-9C96-AC81AA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AB76A-C4CD-4114-A182-0A5C7169C74A}"/>
              </a:ext>
            </a:extLst>
          </p:cNvPr>
          <p:cNvSpPr txBox="1"/>
          <p:nvPr/>
        </p:nvSpPr>
        <p:spPr>
          <a:xfrm>
            <a:off x="741742" y="2788236"/>
            <a:ext cx="193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Newton’s Method:</a:t>
            </a:r>
          </a:p>
        </p:txBody>
      </p:sp>
    </p:spTree>
    <p:extLst>
      <p:ext uri="{BB962C8B-B14F-4D97-AF65-F5344CB8AC3E}">
        <p14:creationId xmlns:p14="http://schemas.microsoft.com/office/powerpoint/2010/main" val="669430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76F4-6CF6-4FA0-82E0-126D562C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487D6-B4BC-4E39-9C96-AC81AA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AB76A-C4CD-4114-A182-0A5C7169C74A}"/>
              </a:ext>
            </a:extLst>
          </p:cNvPr>
          <p:cNvSpPr txBox="1"/>
          <p:nvPr/>
        </p:nvSpPr>
        <p:spPr>
          <a:xfrm>
            <a:off x="741742" y="2788236"/>
            <a:ext cx="193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Newton’s Method:</a:t>
            </a:r>
          </a:p>
        </p:txBody>
      </p:sp>
    </p:spTree>
    <p:extLst>
      <p:ext uri="{BB962C8B-B14F-4D97-AF65-F5344CB8AC3E}">
        <p14:creationId xmlns:p14="http://schemas.microsoft.com/office/powerpoint/2010/main" val="1650633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89B-7C69-4C22-9A84-96915B2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Solving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Solving linear systems, e.g., find a solution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determine that there is no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can be cast as a convex optimization problem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positive semidefinite, then we can write this as an unconstrained minimization problem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07C-3173-4105-997C-265270F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731C6-F1A0-4AA4-8CB7-C28654459CD3}"/>
              </a:ext>
            </a:extLst>
          </p:cNvPr>
          <p:cNvSpPr txBox="1"/>
          <p:nvPr/>
        </p:nvSpPr>
        <p:spPr>
          <a:xfrm>
            <a:off x="2400359" y="4450576"/>
            <a:ext cx="42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optimization strategies can we apply?</a:t>
            </a:r>
          </a:p>
        </p:txBody>
      </p:sp>
    </p:spTree>
    <p:extLst>
      <p:ext uri="{BB962C8B-B14F-4D97-AF65-F5344CB8AC3E}">
        <p14:creationId xmlns:p14="http://schemas.microsoft.com/office/powerpoint/2010/main" val="4239667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89B-7C69-4C22-9A84-96915B2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Solving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Solving linear systems, e.g., find a solution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determine that there is no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can be cast as a convex optimization problem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can write this as a constrained minimization problem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07C-3173-4105-997C-265270F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1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89B-7C69-4C22-9A84-96915B2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Solving Linear 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07C-3173-4105-997C-265270F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014DD-26FB-4AE5-9E76-B900078EDFB0}"/>
              </a:ext>
            </a:extLst>
          </p:cNvPr>
          <p:cNvSpPr txBox="1"/>
          <p:nvPr/>
        </p:nvSpPr>
        <p:spPr>
          <a:xfrm>
            <a:off x="2436319" y="3429000"/>
            <a:ext cx="42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optimization strategies can we apply?</a:t>
            </a:r>
          </a:p>
        </p:txBody>
      </p:sp>
    </p:spTree>
    <p:extLst>
      <p:ext uri="{BB962C8B-B14F-4D97-AF65-F5344CB8AC3E}">
        <p14:creationId xmlns:p14="http://schemas.microsoft.com/office/powerpoint/2010/main" val="268938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89B-7C69-4C22-9A84-96915B2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Sparse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Solving linear systems, e.g., find a solution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determine that there is no such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can be cast as a convex optimization problem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If we are interested in sparse solutions...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07C-3173-4105-997C-265270F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B985E-87B5-4FE1-9BD4-48EF954F6CD0}"/>
              </a:ext>
            </a:extLst>
          </p:cNvPr>
          <p:cNvSpPr txBox="1"/>
          <p:nvPr/>
        </p:nvSpPr>
        <p:spPr>
          <a:xfrm>
            <a:off x="2969703" y="5058561"/>
            <a:ext cx="320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Called the basis pursuit problem</a:t>
            </a:r>
          </a:p>
        </p:txBody>
      </p:sp>
    </p:spTree>
    <p:extLst>
      <p:ext uri="{BB962C8B-B14F-4D97-AF65-F5344CB8AC3E}">
        <p14:creationId xmlns:p14="http://schemas.microsoft.com/office/powerpoint/2010/main" val="4252550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89B-7C69-4C22-9A84-96915B2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Sparse Linear 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Solving linear systems, e.g., find a solution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determine that there is no such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can be cast as a convex optimization problem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If we are interested in sparse solutions...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07C-3173-4105-997C-265270F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1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DC33-9872-449F-AB2C-552D5A45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86112F-71C1-48F6-93B1-C4EC6A3A9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Suppose that instead of a squared error, we wanted to minimize the absolute error?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What optimization procedure should we use?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86112F-71C1-48F6-93B1-C4EC6A3A9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CEAB3-6111-42E4-B152-543F1A9E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3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DC33-9872-449F-AB2C-552D5A45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86112F-71C1-48F6-93B1-C4EC6A3A9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Suppose that instead of a squared error, we wanted to minimize the absolute error?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We can reformulate this problem to make it differentiable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86112F-71C1-48F6-93B1-C4EC6A3A9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CEAB3-6111-42E4-B152-543F1A9E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123A6-7062-42F5-89AC-47C2BE5CA3E9}"/>
              </a:ext>
            </a:extLst>
          </p:cNvPr>
          <p:cNvSpPr txBox="1"/>
          <p:nvPr/>
        </p:nvSpPr>
        <p:spPr>
          <a:xfrm>
            <a:off x="3212312" y="5899297"/>
            <a:ext cx="264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(apply existing LP solvers!)</a:t>
            </a:r>
          </a:p>
        </p:txBody>
      </p:sp>
    </p:spTree>
    <p:extLst>
      <p:ext uri="{BB962C8B-B14F-4D97-AF65-F5344CB8AC3E}">
        <p14:creationId xmlns:p14="http://schemas.microsoft.com/office/powerpoint/2010/main" val="350938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772A-4948-4608-813E-8F46FB05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Least Squares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10415-E3EA-4A47-99D2-A57606D017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Sometimes we might prefer a solution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that has a small number of nonzero entries – such vectors are called sparse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This kind of preference does not yield a convex optimization problem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Instead, it can be shown that, under certain assumptions,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 is a good surrogate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Can incorporate this as either a constraint or a penalty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10415-E3EA-4A47-99D2-A57606D01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8FCE7-D79E-479F-A690-9F7A9C89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6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772A-4948-4608-813E-8F46FB05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Least Squares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10415-E3EA-4A47-99D2-A57606D017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Called the </a:t>
                </a:r>
                <a:r>
                  <a:rPr lang="en-US" b="1" dirty="0">
                    <a:solidFill>
                      <a:srgbClr val="FF0000"/>
                    </a:solidFill>
                  </a:rPr>
                  <a:t>LASSO (least absolute shrinkage and selection operator) </a:t>
                </a:r>
                <a:r>
                  <a:rPr lang="en-US" dirty="0"/>
                  <a:t>optimization problem</a:t>
                </a:r>
              </a:p>
              <a:p>
                <a:endParaRPr lang="en-US" sz="1000" dirty="0"/>
              </a:p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is a constant that controls the trade-off between a solution that achieves a low squared error and one that minimizes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-norm</a:t>
                </a:r>
              </a:p>
              <a:p>
                <a:endParaRPr lang="en-US" sz="1000" dirty="0"/>
              </a:p>
              <a:p>
                <a:r>
                  <a:rPr lang="en-US" dirty="0"/>
                  <a:t>Which optimization procedure should we use to solve this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10415-E3EA-4A47-99D2-A57606D01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8FCE7-D79E-479F-A690-9F7A9C89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9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772A-4948-4608-813E-8F46FB05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Least Squares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10415-E3EA-4A47-99D2-A57606D017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We could also add this penalty as a hard constraint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controls how large of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-norm is allowed</a:t>
                </a:r>
              </a:p>
              <a:p>
                <a:endParaRPr lang="en-US" sz="1000" dirty="0"/>
              </a:p>
              <a:p>
                <a:r>
                  <a:rPr lang="en-US" dirty="0"/>
                  <a:t>Which optimization procedure should we apply 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10415-E3EA-4A47-99D2-A57606D01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8FCE7-D79E-479F-A690-9F7A9C89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81C-8468-4357-98C7-7BE4BD1B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fitting a statistical model to data, the principle of maximum likelihood estimation posits that the best fit model is the one that generates the data with highest probability</a:t>
                </a:r>
              </a:p>
              <a:p>
                <a:endParaRPr lang="en-US" dirty="0"/>
              </a:p>
              <a:p>
                <a:r>
                  <a:rPr lang="en-US" dirty="0"/>
                  <a:t>Example: suppose that you roll a </a:t>
                </a:r>
                <a:r>
                  <a:rPr lang="en-US" b="1" dirty="0">
                    <a:solidFill>
                      <a:srgbClr val="FF0000"/>
                    </a:solidFill>
                  </a:rPr>
                  <a:t>biased</a:t>
                </a:r>
                <a:r>
                  <a:rPr lang="en-US" dirty="0"/>
                  <a:t> 6-sided die 100 times and observe a sequence of outcomes, 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1,1,3,5,3,2,…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 biased die is described by 6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 r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716A-B6CA-4440-A7D5-88686727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4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81C-8468-4357-98C7-7BE4BD1B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Example: suppose that you roll a biased 6-sided die 100 times and observe a sequence of outcomes, 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1,1,3,5,3,2,…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A biased die is described by 6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equal to the number of data observations that were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Probability of seeing these observations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⋅…⋅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sup>
                    </m:sSub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716A-B6CA-4440-A7D5-88686727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26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24013</TotalTime>
  <Words>1257</Words>
  <Application>Microsoft Office PowerPoint</Application>
  <PresentationFormat>On-screen Show (4:3)</PresentationFormat>
  <Paragraphs>237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Custom Design</vt:lpstr>
      <vt:lpstr>Lecture 8: Applications in ML</vt:lpstr>
      <vt:lpstr>Function Fitting: ML Applications</vt:lpstr>
      <vt:lpstr>L1 Regression</vt:lpstr>
      <vt:lpstr>L1 Regression</vt:lpstr>
      <vt:lpstr>Sparse Least Squares Regression</vt:lpstr>
      <vt:lpstr>Sparse Least Squares Regression</vt:lpstr>
      <vt:lpstr>Sparse Least Squares Regression</vt:lpstr>
      <vt:lpstr>Maximum Likelihood Estimation</vt:lpstr>
      <vt:lpstr>Maximum Likelihood Estimation</vt:lpstr>
      <vt:lpstr>Maximum Likelihood Estimation</vt:lpstr>
      <vt:lpstr>Maximum Likelihood Estimation</vt:lpstr>
      <vt:lpstr>Maximum Likelihood Estimation</vt:lpstr>
      <vt:lpstr>Stochastic Gradient Descent</vt:lpstr>
      <vt:lpstr>Stochastic Gradient Descent</vt:lpstr>
      <vt:lpstr>SGD for Least Squares</vt:lpstr>
      <vt:lpstr>Stochastic Gradient Descent</vt:lpstr>
      <vt:lpstr>Logistic Regression</vt:lpstr>
      <vt:lpstr>Logistic Regression</vt:lpstr>
      <vt:lpstr>Logistic Regression</vt:lpstr>
      <vt:lpstr>Logistic Regression</vt:lpstr>
      <vt:lpstr>Logistic Regression</vt:lpstr>
      <vt:lpstr>Solving Linear Systems</vt:lpstr>
      <vt:lpstr>Solving Linear Systems</vt:lpstr>
      <vt:lpstr>Solving Linear Systems</vt:lpstr>
      <vt:lpstr>Sparse Linear Systems</vt:lpstr>
      <vt:lpstr>Sparse Linear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331</cp:revision>
  <dcterms:created xsi:type="dcterms:W3CDTF">2011-08-25T15:49:05Z</dcterms:created>
  <dcterms:modified xsi:type="dcterms:W3CDTF">2020-10-07T07:19:21Z</dcterms:modified>
</cp:coreProperties>
</file>