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67" r:id="rId4"/>
    <p:sldId id="266" r:id="rId5"/>
    <p:sldId id="265" r:id="rId6"/>
    <p:sldId id="269" r:id="rId7"/>
    <p:sldId id="270" r:id="rId8"/>
    <p:sldId id="273" r:id="rId9"/>
    <p:sldId id="271" r:id="rId10"/>
    <p:sldId id="272" r:id="rId11"/>
    <p:sldId id="257" r:id="rId12"/>
    <p:sldId id="259" r:id="rId13"/>
    <p:sldId id="260" r:id="rId14"/>
    <p:sldId id="277" r:id="rId15"/>
    <p:sldId id="282" r:id="rId16"/>
    <p:sldId id="286" r:id="rId17"/>
    <p:sldId id="281" r:id="rId18"/>
    <p:sldId id="284" r:id="rId19"/>
    <p:sldId id="285" r:id="rId20"/>
    <p:sldId id="294" r:id="rId21"/>
    <p:sldId id="295" r:id="rId22"/>
    <p:sldId id="296" r:id="rId23"/>
    <p:sldId id="298" r:id="rId24"/>
    <p:sldId id="297" r:id="rId25"/>
    <p:sldId id="299" r:id="rId26"/>
    <p:sldId id="300" r:id="rId27"/>
    <p:sldId id="274" r:id="rId28"/>
    <p:sldId id="275" r:id="rId29"/>
    <p:sldId id="276" r:id="rId30"/>
    <p:sldId id="279" r:id="rId31"/>
    <p:sldId id="278" r:id="rId32"/>
    <p:sldId id="280" r:id="rId33"/>
    <p:sldId id="288" r:id="rId34"/>
    <p:sldId id="289" r:id="rId35"/>
    <p:sldId id="290" r:id="rId36"/>
    <p:sldId id="291" r:id="rId37"/>
    <p:sldId id="287" r:id="rId38"/>
    <p:sldId id="305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14" d="100"/>
          <a:sy n="114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9: Some Linear Algebra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eigenvalue</a:t>
                </a:r>
                <a:r>
                  <a:rPr lang="en-US" dirty="0"/>
                  <a:t> of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if the linear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has at least one non-zero solution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 is an 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with corresponding </a:t>
                </a:r>
                <a:r>
                  <a:rPr lang="en-US" dirty="0">
                    <a:solidFill>
                      <a:srgbClr val="FF0000"/>
                    </a:solidFill>
                  </a:rPr>
                  <a:t>eigenvector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Could be multiple eigenvectors for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82633-0796-4717-AFBA-1F94FD9F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7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of Symmetric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symmetric, then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linearly independent eigenvectors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real eigenvalues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Note, these eigenvectors are not unique: there could be two linearly independent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r>
                  <a:rPr lang="en-US" dirty="0"/>
                  <a:t>A symmetric matrix is </a:t>
                </a:r>
                <a:r>
                  <a:rPr lang="en-US" dirty="0">
                    <a:solidFill>
                      <a:srgbClr val="FF0000"/>
                    </a:solidFill>
                  </a:rPr>
                  <a:t>positive definite </a:t>
                </a:r>
                <a:r>
                  <a:rPr lang="en-US" dirty="0"/>
                  <a:t>if and only if all of its eigenvalues are strictly positive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Equivalently,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equality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(positive semidefinite if we drop the equality condition)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5396-72CD-4429-816E-CFA81877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1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2x2 identity matrix has all of its eigenvalues equal to 1 (it is positive definite) with orthonormal eigenvectors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has eigenvalues 0 and 2 with orthonormal eigenvectors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has eigenvalues 1 and 3 with orthonormal eigenvectors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b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55D45-736D-4BEA-8566-57F83B4E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1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4CAA-D1E5-42B2-98FC-42965276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Eigen-decomposition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symmetric,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Proof: this follows from the observation that the eigenvectors form a basis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F0757-D52B-48D7-B8E5-3F8A4D52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1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4CAA-D1E5-42B2-98FC-42965276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Eigen-decomposition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symmetric,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This is equivalent to saying that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admits a decomposition of the form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where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F0757-D52B-48D7-B8E5-3F8A4D52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5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4CAA-D1E5-42B2-98FC-42965276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Eigen-decomposition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symmetric,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This is equivalent to saying that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admits a decomposition of the form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where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is an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orthogonal matrix </a:t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:r>
                  <a:rPr lang="en-US" dirty="0"/>
                  <a:t>(its columns and rows are orthonormal)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F0757-D52B-48D7-B8E5-3F8A4D52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7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862C-998C-4C5F-87F1-2E72CB61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Useful Properties of Positive Semidefinite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any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both positive semidefinite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Proof: 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1371600" lvl="3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1371600" lvl="3" indent="0">
                  <a:buNone/>
                </a:pPr>
                <a:r>
                  <a:rPr lang="en-US" dirty="0"/>
                  <a:t>    Same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E1088-447F-4178-9AC4-208535D4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54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862C-998C-4C5F-87F1-2E72CB61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Useful Properties of Positive Semidefinite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any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both positive semidefinite</a:t>
                </a:r>
              </a:p>
              <a:p>
                <a:endParaRPr lang="en-US" sz="1000" dirty="0"/>
              </a:p>
              <a:p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 semidefinite if and only if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Proof: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   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 is the elementwise square root</a:t>
                </a:r>
                <a:br>
                  <a:rPr lang="en-US" dirty="0"/>
                </a:br>
                <a:r>
                  <a:rPr lang="en-US" dirty="0"/>
                  <a:t>                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E1088-447F-4178-9AC4-208535D4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80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862C-998C-4C5F-87F1-2E72CB61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Useful Properties of Positive Semidefinite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any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both positive semidefinite</a:t>
                </a:r>
              </a:p>
              <a:p>
                <a:endParaRPr lang="en-US" sz="1000" dirty="0"/>
              </a:p>
              <a:p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 semidefinite if and only if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 semidefinite if and only if can be 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some matrix positive semidefinite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Proof: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   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 is the elementwise square       </a:t>
                </a:r>
                <a:br>
                  <a:rPr lang="en-US" dirty="0"/>
                </a:br>
                <a:r>
                  <a:rPr lang="en-US" dirty="0"/>
                  <a:t>                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E1088-447F-4178-9AC4-208535D4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6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C63A-6D96-4A67-9D6D-45904776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C65E-900A-4AE2-AE53-65FE9D71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5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3D0E-2E3B-4F65-8EEB-AB8644FF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3B9AC-CB85-41E0-B8BA-3F539558F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length of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has unit length or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unit vector</a:t>
                </a:r>
              </a:p>
              <a:p>
                <a:pPr lvl="1"/>
                <a:endParaRPr lang="en-US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Any vector can be made into a unit vector by dividing by its length: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is always a unit vector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3B9AC-CB85-41E0-B8BA-3F539558F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C5BDA-AB4C-4161-8A68-51AB82FE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C63A-6D96-4A67-9D6D-45904776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C65E-900A-4AE2-AE53-65FE9D71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04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5D01-6345-491E-AB34-527DD74D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Can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some positive semidefinite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b="0" dirty="0"/>
                  <a:t>We have,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C749-2BCF-491D-8EEA-4A836681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8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5D01-6345-491E-AB34-527DD74D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Can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some positive semidefinite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b="0" dirty="0"/>
                  <a:t>We have,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the projection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onto the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So, solving this linear system is equivalent to solving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C749-2BCF-491D-8EEA-4A836681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9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5D01-6345-491E-AB34-527DD74D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This linear system, if it has a solution, is easy to solve!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which implies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to be a diagonal matrix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zero otherwise: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C749-2BCF-491D-8EEA-4A836681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3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C63A-6D96-4A67-9D6D-45904776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C65E-900A-4AE2-AE53-65FE9D71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27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C63A-6D96-4A67-9D6D-45904776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C65E-900A-4AE2-AE53-65FE9D71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59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4593-E8F1-4933-8E3D-B00C520A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Positive Semidefinite Matrices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CF254A-8DAC-472F-9EEF-622B01044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positive semidefinite matrices form a convex set, let’s denote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b="1" dirty="0"/>
                  <a:t>Problem</a:t>
                </a:r>
                <a:r>
                  <a:rPr lang="en-US" dirty="0"/>
                  <a:t>:  given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its projection onto the set of positive semidefinite matrices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Need a notion of distance for matrices!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Lots of choices, but if we treat matrices like vectors, then the most natural choice is the </a:t>
                </a:r>
                <a:r>
                  <a:rPr lang="en-US" dirty="0" err="1"/>
                  <a:t>Frobenius</a:t>
                </a:r>
                <a:r>
                  <a:rPr lang="en-US" dirty="0"/>
                  <a:t> norm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CF254A-8DAC-472F-9EEF-622B01044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16E25-BC01-40BE-B673-A1B3AF4F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This is an infinite number of constraints!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75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How do we solve this optimization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32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Is there a notion of Lagrange duality for these kinds of convex constraints?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9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90BB-A9BB-4371-8D40-CCB1900B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9A189-D267-407E-AF27-19E67E2C2B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Recall,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convex combination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convex hull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the set of all vectors that can be written as a convex combination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</a:t>
                </a:r>
              </a:p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 combination </a:t>
                </a:r>
                <a:r>
                  <a:rPr lang="en-US" dirty="0"/>
                  <a:t>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 hull (span)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the set of all vectors that can be written as a linear combination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</a:t>
                </a:r>
              </a:p>
              <a:p>
                <a:endParaRPr lang="en-US" sz="1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9A189-D267-407E-AF27-19E67E2C2B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30CAA-B446-41AD-8C15-F395BFFF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73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Is there a notion of Lagrange duality for these kinds of convex constraints?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Yes, but we need to prove some things first...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20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A67D-BA43-46AC-AFD7-7FF08E0E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Products for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68088-3A0E-4A24-A7A2-E2D151E9E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Recall that the trace of a matrix is the sum of its diagonal entries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𝐶𝐴𝐵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𝐵𝐶𝐴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a symmetric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𝑄𝐷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𝑄𝐷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68088-3A0E-4A24-A7A2-E2D151E9E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52A31-E5A1-4820-97A3-A2B82FE1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16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A67D-BA43-46AC-AFD7-7FF08E0E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Products for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68088-3A0E-4A24-A7A2-E2D151E9E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It’s like a dot product for matrices!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b="0" dirty="0"/>
                  <a:t>For any symmetric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is finite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positive semidefinite</a:t>
                </a:r>
              </a:p>
              <a:p>
                <a:pPr lvl="1"/>
                <a:r>
                  <a:rPr lang="en-US" dirty="0"/>
                  <a:t>Proof: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positive semidefinite,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8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68088-3A0E-4A24-A7A2-E2D151E9E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6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52A31-E5A1-4820-97A3-A2B82FE1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29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 matrix of Lagrange multipliers!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457200-F51F-4A40-898C-A96F00E581FB}"/>
                  </a:ext>
                </a:extLst>
              </p:cNvPr>
              <p:cNvSpPr txBox="1"/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a given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457200-F51F-4A40-898C-A96F00E58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blipFill>
                <a:blip r:embed="rId3"/>
                <a:stretch>
                  <a:fillRect t="-10000" r="-104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002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Check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𝑠𝑦𝑚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≽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equal to the above optimization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592F8B-C2F9-4AE8-AAC3-C7D91E596BAE}"/>
                  </a:ext>
                </a:extLst>
              </p:cNvPr>
              <p:cNvSpPr txBox="1"/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a given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592F8B-C2F9-4AE8-AAC3-C7D91E596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blipFill>
                <a:blip r:embed="rId3"/>
                <a:stretch>
                  <a:fillRect t="-10000" r="-104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908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Dual problem: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≽0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0AB238-925A-4F13-B6B7-E5D25C060C41}"/>
                  </a:ext>
                </a:extLst>
              </p:cNvPr>
              <p:cNvSpPr txBox="1"/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a given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0AB238-925A-4F13-B6B7-E5D25C060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blipFill>
                <a:blip r:embed="rId2"/>
                <a:stretch>
                  <a:fillRect t="-10000" r="-104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4FB20E-CBA1-4DC2-A830-6A7F3B89AF04}"/>
                  </a:ext>
                </a:extLst>
              </p:cNvPr>
              <p:cNvSpPr txBox="1"/>
              <p:nvPr/>
            </p:nvSpPr>
            <p:spPr>
              <a:xfrm>
                <a:off x="3469596" y="5940210"/>
                <a:ext cx="2401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What is the optimal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4FB20E-CBA1-4DC2-A830-6A7F3B89A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96" y="5940210"/>
                <a:ext cx="2401811" cy="369332"/>
              </a:xfrm>
              <a:prstGeom prst="rect">
                <a:avLst/>
              </a:prstGeom>
              <a:blipFill>
                <a:blip r:embed="rId3"/>
                <a:stretch>
                  <a:fillRect l="-2030" t="-8197" r="-152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620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C0BF3-6C1E-4647-B9F0-3D5FC9F5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Semidefinite Programming (SDP)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383F7-0194-43E0-A7B3-0A4BCECC4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383F7-0194-43E0-A7B3-0A4BCECC4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3E923-2EFA-47CD-AFF5-DB0C66F5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05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C0BF3-6C1E-4647-B9F0-3D5FC9F5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Semidefinite Programming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383F7-0194-43E0-A7B3-0A4BCECC4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383F7-0194-43E0-A7B3-0A4BCECC4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3E923-2EFA-47CD-AFF5-DB0C66F5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33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A72D-507F-44B4-A173-8E4EC423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Rayleigh-Ritz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9C9E4-E6BA-4413-B348-830D6936E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Theorem: For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/>
                  <a:t> with corresponding orthonormal eigenvectors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9C9E4-E6BA-4413-B348-830D6936E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4833-1C81-4CE9-99A8-01F76323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435A13-375F-4699-BA2E-BBF965F5EABA}"/>
                  </a:ext>
                </a:extLst>
              </p:cNvPr>
              <p:cNvSpPr txBox="1"/>
              <p:nvPr/>
            </p:nvSpPr>
            <p:spPr>
              <a:xfrm>
                <a:off x="2332140" y="5469622"/>
                <a:ext cx="5099281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Set of all vectors perpendicular to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435A13-375F-4699-BA2E-BBF965F5E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140" y="5469622"/>
                <a:ext cx="5099281" cy="387927"/>
              </a:xfrm>
              <a:prstGeom prst="rect">
                <a:avLst/>
              </a:prstGeom>
              <a:blipFill>
                <a:blip r:embed="rId3"/>
                <a:stretch>
                  <a:fillRect l="-1077" t="-3125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61CC335D-2DE8-44E8-B10A-F2891D583670}"/>
              </a:ext>
            </a:extLst>
          </p:cNvPr>
          <p:cNvSpPr/>
          <p:nvPr/>
        </p:nvSpPr>
        <p:spPr>
          <a:xfrm rot="16200000">
            <a:off x="4468591" y="4443423"/>
            <a:ext cx="313904" cy="152037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7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A72D-507F-44B4-A173-8E4EC423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Rayleigh-Ritz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9C9E4-E6BA-4413-B348-830D6936E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Theorem: For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/>
                  <a:t> with corresponding orthonormal eigenvectors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𝑠𝑝𝑎𝑛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9C9E4-E6BA-4413-B348-830D6936E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4833-1C81-4CE9-99A8-01F76323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5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1AD1-FC4B-46E3-83DD-CD8E126A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said to be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linearly independent</a:t>
                </a:r>
                <a:r>
                  <a:rPr lang="en-US" dirty="0"/>
                  <a:t> if there does not exist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If a pair of non-zero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orthogonal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they are linearly independent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3C04E-3552-4F1E-8932-2E7A2EFF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922E67-33C8-449A-9040-32E1276DB0B6}"/>
              </a:ext>
            </a:extLst>
          </p:cNvPr>
          <p:cNvCxnSpPr/>
          <p:nvPr/>
        </p:nvCxnSpPr>
        <p:spPr>
          <a:xfrm flipV="1">
            <a:off x="3205300" y="4269997"/>
            <a:ext cx="1971413" cy="99829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6A11C5-0975-490E-9D16-946BF698DEAE}"/>
              </a:ext>
            </a:extLst>
          </p:cNvPr>
          <p:cNvCxnSpPr>
            <a:cxnSpLocks/>
          </p:cNvCxnSpPr>
          <p:nvPr/>
        </p:nvCxnSpPr>
        <p:spPr>
          <a:xfrm flipV="1">
            <a:off x="3205300" y="4714614"/>
            <a:ext cx="2869035" cy="55367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DA27F6-14A6-4285-9095-431E5DE88BF6}"/>
              </a:ext>
            </a:extLst>
          </p:cNvPr>
          <p:cNvSpPr txBox="1"/>
          <p:nvPr/>
        </p:nvSpPr>
        <p:spPr>
          <a:xfrm>
            <a:off x="3117595" y="5721292"/>
            <a:ext cx="2908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Linearly independent vectors</a:t>
            </a:r>
          </a:p>
        </p:txBody>
      </p:sp>
    </p:spTree>
    <p:extLst>
      <p:ext uri="{BB962C8B-B14F-4D97-AF65-F5344CB8AC3E}">
        <p14:creationId xmlns:p14="http://schemas.microsoft.com/office/powerpoint/2010/main" val="4194125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9C30-0B26-438E-91F6-2F60CDA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Eigenvalues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9510-13F1-4F46-AC09-77F54CD26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are a variety of methods for computing the eigenvalues/eigenvectors of a matrix</a:t>
            </a:r>
          </a:p>
          <a:p>
            <a:endParaRPr lang="en-US" dirty="0"/>
          </a:p>
          <a:p>
            <a:pPr lvl="1"/>
            <a:r>
              <a:rPr lang="en-US" dirty="0"/>
              <a:t>Power iteration: an iterative method that only requires performing matrix multiplication and dot products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QR factorization: based on Gram-Schmidt orthogonalization (we won’t cover it here, take CS 4334: Numerical Analysis!)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E7601-BCA7-4E1B-8F14-53C8ACAD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57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0E53-65E1-4EDC-BB48-27EC724C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7EC25-0AF6-48EB-B9A7-12365940A9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Recall that for any symmetric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symmetric,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the eigenvalues and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the orthonormal eigenvectors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Eigenvalue of maximum magnitude dominates this sum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See Homework 3 for more details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7EC25-0AF6-48EB-B9A7-12365940A9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5F874-1C1E-4062-848B-5854B88B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1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6A11C5-0975-490E-9D16-946BF698DEAE}"/>
              </a:ext>
            </a:extLst>
          </p:cNvPr>
          <p:cNvCxnSpPr>
            <a:cxnSpLocks/>
          </p:cNvCxnSpPr>
          <p:nvPr/>
        </p:nvCxnSpPr>
        <p:spPr>
          <a:xfrm flipV="1">
            <a:off x="3205300" y="4714614"/>
            <a:ext cx="2869035" cy="55367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B91AD1-FC4B-46E3-83DD-CD8E126A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said to be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linearly independent</a:t>
                </a:r>
                <a:r>
                  <a:rPr lang="en-US" dirty="0"/>
                  <a:t> if there does not exist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If a pair of non-zero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orthogonal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they are linearly independent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3C04E-3552-4F1E-8932-2E7A2EFF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922E67-33C8-449A-9040-32E1276DB0B6}"/>
              </a:ext>
            </a:extLst>
          </p:cNvPr>
          <p:cNvCxnSpPr>
            <a:cxnSpLocks/>
          </p:cNvCxnSpPr>
          <p:nvPr/>
        </p:nvCxnSpPr>
        <p:spPr>
          <a:xfrm flipV="1">
            <a:off x="3205300" y="4882393"/>
            <a:ext cx="2004263" cy="385894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DA27F6-14A6-4285-9095-431E5DE88BF6}"/>
              </a:ext>
            </a:extLst>
          </p:cNvPr>
          <p:cNvSpPr txBox="1"/>
          <p:nvPr/>
        </p:nvSpPr>
        <p:spPr>
          <a:xfrm>
            <a:off x="3168999" y="5729681"/>
            <a:ext cx="273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Linearly dependent vectors</a:t>
            </a:r>
          </a:p>
        </p:txBody>
      </p:sp>
    </p:spTree>
    <p:extLst>
      <p:ext uri="{BB962C8B-B14F-4D97-AF65-F5344CB8AC3E}">
        <p14:creationId xmlns:p14="http://schemas.microsoft.com/office/powerpoint/2010/main" val="335232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6A11C5-0975-490E-9D16-946BF698DEAE}"/>
              </a:ext>
            </a:extLst>
          </p:cNvPr>
          <p:cNvCxnSpPr>
            <a:cxnSpLocks/>
          </p:cNvCxnSpPr>
          <p:nvPr/>
        </p:nvCxnSpPr>
        <p:spPr>
          <a:xfrm flipV="1">
            <a:off x="3205300" y="4714614"/>
            <a:ext cx="2869035" cy="55367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B91AD1-FC4B-46E3-83DD-CD8E126A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said to be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linearly independent</a:t>
                </a:r>
                <a:r>
                  <a:rPr lang="en-US" dirty="0"/>
                  <a:t> if there does not exist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If a pair of non-zero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orthogonal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they are linearly independent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3C04E-3552-4F1E-8932-2E7A2EFF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922E67-33C8-449A-9040-32E1276DB0B6}"/>
              </a:ext>
            </a:extLst>
          </p:cNvPr>
          <p:cNvCxnSpPr>
            <a:cxnSpLocks/>
          </p:cNvCxnSpPr>
          <p:nvPr/>
        </p:nvCxnSpPr>
        <p:spPr>
          <a:xfrm flipH="1" flipV="1">
            <a:off x="3070372" y="4395831"/>
            <a:ext cx="134928" cy="872456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DA27F6-14A6-4285-9095-431E5DE88BF6}"/>
              </a:ext>
            </a:extLst>
          </p:cNvPr>
          <p:cNvSpPr txBox="1"/>
          <p:nvPr/>
        </p:nvSpPr>
        <p:spPr>
          <a:xfrm>
            <a:off x="3572927" y="5755544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Orthogonal vectors</a:t>
            </a:r>
          </a:p>
        </p:txBody>
      </p:sp>
    </p:spTree>
    <p:extLst>
      <p:ext uri="{BB962C8B-B14F-4D97-AF65-F5344CB8AC3E}">
        <p14:creationId xmlns:p14="http://schemas.microsoft.com/office/powerpoint/2010/main" val="175148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D7EA-6DC0-46F7-BAF8-C25EAF07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CF8D6F-779C-49A4-B652-BBEF5ACC6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rank</a:t>
                </a:r>
                <a:r>
                  <a:rPr lang="en-US" dirty="0"/>
                  <a:t> of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defined to be its number of linearly independent columns (when thought of as column vectors)</a:t>
                </a:r>
              </a:p>
              <a:p>
                <a:endParaRPr lang="en-US" dirty="0"/>
              </a:p>
              <a:p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can have rank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a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linear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has a solution for every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CF8D6F-779C-49A4-B652-BBEF5ACC6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4AFA5-5CA1-48A8-90FA-5D52F682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1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9ECB-015C-4D30-A20E-116E106D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Orthonormal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F2DA0-8616-4C36-A56B-442AECBB7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said to be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orthonormal </a:t>
                </a:r>
                <a:r>
                  <a:rPr lang="en-US" dirty="0"/>
                  <a:t>if</a:t>
                </a:r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Orthonormal vectors are linearly independent – why?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Any collection of linearly independent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can be converted into a collection of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orthonormal </a:t>
                </a:r>
                <a:r>
                  <a:rPr lang="en-US" dirty="0"/>
                  <a:t>vectors</a:t>
                </a:r>
              </a:p>
              <a:p>
                <a:pPr lvl="1"/>
                <a:endParaRPr lang="en-US" sz="1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F2DA0-8616-4C36-A56B-442AECBB7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5838-CDC0-4187-894B-F2574CFE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7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9ECB-015C-4D30-A20E-116E106D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Orthonormal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F2DA0-8616-4C36-A56B-442AECBB7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said to be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orthonormal </a:t>
                </a:r>
                <a:r>
                  <a:rPr lang="en-US" dirty="0"/>
                  <a:t>if</a:t>
                </a:r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Any collection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orthonormal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form a </a:t>
                </a:r>
                <a:r>
                  <a:rPr lang="en-US" b="1" dirty="0">
                    <a:solidFill>
                      <a:srgbClr val="FF0000"/>
                    </a:solidFill>
                  </a:rPr>
                  <a:t>basis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(similar to the standard coordinate axes)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Given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F2DA0-8616-4C36-A56B-442AECBB7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5838-CDC0-4187-894B-F2574CFE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27975</TotalTime>
  <Words>2343</Words>
  <Application>Microsoft Office PowerPoint</Application>
  <PresentationFormat>On-screen Show (4:3)</PresentationFormat>
  <Paragraphs>409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Custom Design</vt:lpstr>
      <vt:lpstr>Lecture 9: Some Linear Algebra</vt:lpstr>
      <vt:lpstr>Length of Vectors</vt:lpstr>
      <vt:lpstr>Linear Combinations</vt:lpstr>
      <vt:lpstr>Linear Independence</vt:lpstr>
      <vt:lpstr>Linear Independence</vt:lpstr>
      <vt:lpstr>Linear Independence</vt:lpstr>
      <vt:lpstr>Matrix Rank</vt:lpstr>
      <vt:lpstr>Orthonormal Vectors</vt:lpstr>
      <vt:lpstr>Orthonormal Vectors</vt:lpstr>
      <vt:lpstr>Eigenvalues</vt:lpstr>
      <vt:lpstr>Eigenvalues of Symmetric Matrices</vt:lpstr>
      <vt:lpstr>Examples</vt:lpstr>
      <vt:lpstr>Eigen-decomposition</vt:lpstr>
      <vt:lpstr>Eigen-decomposition</vt:lpstr>
      <vt:lpstr>Eigen-decomposition</vt:lpstr>
      <vt:lpstr>Useful Properties of Positive Semidefinite Matrices</vt:lpstr>
      <vt:lpstr>Useful Properties of Positive Semidefinite Matrices</vt:lpstr>
      <vt:lpstr>Useful Properties of Positive Semidefinite Matrices</vt:lpstr>
      <vt:lpstr>Least Square Solutions to Linear Systems</vt:lpstr>
      <vt:lpstr>Least Square Solutions to Linear Systems</vt:lpstr>
      <vt:lpstr>Least Square Solutions to Linear Systems</vt:lpstr>
      <vt:lpstr>Least Square Solutions to Linear Systems</vt:lpstr>
      <vt:lpstr>Least Square Solutions to Linear Systems</vt:lpstr>
      <vt:lpstr>Least Square Solutions to Linear Systems</vt:lpstr>
      <vt:lpstr>Least Square Solutions to Linear Systems</vt:lpstr>
      <vt:lpstr>The Positive Semidefinite Matrices </vt:lpstr>
      <vt:lpstr>Projection on PSD Matrices</vt:lpstr>
      <vt:lpstr>Projection on PSD Matrices</vt:lpstr>
      <vt:lpstr>Projection on PSD Matrices</vt:lpstr>
      <vt:lpstr>Projection on PSD Matrices</vt:lpstr>
      <vt:lpstr>Inner Products for Matrices</vt:lpstr>
      <vt:lpstr>Inner Products for Matrices</vt:lpstr>
      <vt:lpstr>Projection on PSD Matrices</vt:lpstr>
      <vt:lpstr>Projection on PSD Matrices</vt:lpstr>
      <vt:lpstr>Projection on PSD Matrices</vt:lpstr>
      <vt:lpstr>Semidefinite Programming (SDP)</vt:lpstr>
      <vt:lpstr>Semidefinite Programming</vt:lpstr>
      <vt:lpstr>Rayleigh-Ritz Theorem</vt:lpstr>
      <vt:lpstr>Rayleigh-Ritz Theorem</vt:lpstr>
      <vt:lpstr>Computing Eigenvalues</vt:lpstr>
      <vt:lpstr>Power Iteration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386</cp:revision>
  <dcterms:created xsi:type="dcterms:W3CDTF">2011-08-25T15:49:05Z</dcterms:created>
  <dcterms:modified xsi:type="dcterms:W3CDTF">2020-10-21T15:00:41Z</dcterms:modified>
</cp:coreProperties>
</file>