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301" r:id="rId4"/>
    <p:sldId id="295" r:id="rId5"/>
    <p:sldId id="305" r:id="rId6"/>
    <p:sldId id="303" r:id="rId7"/>
    <p:sldId id="302" r:id="rId8"/>
    <p:sldId id="265" r:id="rId9"/>
    <p:sldId id="266" r:id="rId10"/>
    <p:sldId id="306" r:id="rId11"/>
    <p:sldId id="307" r:id="rId12"/>
    <p:sldId id="304" r:id="rId13"/>
    <p:sldId id="308" r:id="rId14"/>
    <p:sldId id="309" r:id="rId15"/>
    <p:sldId id="310" r:id="rId16"/>
    <p:sldId id="311" r:id="rId17"/>
    <p:sldId id="312" r:id="rId18"/>
    <p:sldId id="313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30" r:id="rId30"/>
    <p:sldId id="322" r:id="rId31"/>
    <p:sldId id="323" r:id="rId32"/>
    <p:sldId id="324" r:id="rId33"/>
    <p:sldId id="325" r:id="rId34"/>
    <p:sldId id="341" r:id="rId35"/>
    <p:sldId id="342" r:id="rId36"/>
    <p:sldId id="34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6122" autoAdjust="0"/>
  </p:normalViewPr>
  <p:slideViewPr>
    <p:cSldViewPr snapToGrid="0" snapToObjects="1">
      <p:cViewPr varScale="1">
        <p:scale>
          <a:sx n="184" d="100"/>
          <a:sy n="184" d="100"/>
        </p:scale>
        <p:origin x="114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2FADF-600E-4062-AE58-352E6F7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2A3F-FEBB-4BF6-8CAB-4C4B412BDA8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88B8A-392F-478A-B548-FD00A1D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7C2E4-AA04-49B3-8483-CAAFD823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FA4FC-0CB4-4748-B3F8-0D1666F9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517B8-EB26-41A6-9609-1A59947ED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C74F-CAF9-4EB6-9A89-1BF99EFB3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2A3F-FEBB-4BF6-8CAB-4C4B412BDA8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E2AF-2CFF-4289-BDE8-8ABE18C92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356E-B9BB-4046-9633-3940B9B88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Low Rank Matrix Factorizations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72" y="5630914"/>
            <a:ext cx="8213654" cy="9441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Michael W. Mahoney, Petros </a:t>
            </a:r>
            <a:r>
              <a:rPr lang="en-US" sz="1800" dirty="0" err="1"/>
              <a:t>Drineas</a:t>
            </a:r>
            <a:r>
              <a:rPr lang="en-US" sz="1800" dirty="0"/>
              <a:t>. "CUR matrix decompositions for improved data analysis." Proceedings of the National Academy of Sciences Jan 2009, 106 (3) 697-702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67243-C2E4-40A0-9B67-921F4563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F29C9-C317-4373-876A-9CB71680A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4" y="1365403"/>
            <a:ext cx="7400925" cy="412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9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C7E9B-D9A8-45ED-AC93-B750DA66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4E53-C989-4F14-93E8-5557595545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problem with PCA:  it describes the columns of the mean adjusted data matrix in terms of generic vectors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These vectors don't have any physical meaning as they simply correspond to directions along which the data has large variance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In practice, we might prefer decompositions that are more "interpretable"</a:t>
                </a:r>
              </a:p>
              <a:p>
                <a:endParaRPr lang="en-US" sz="1000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compute an 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𝐶𝑈</m:t>
                    </m:r>
                  </m:oMath>
                </a14:m>
                <a:r>
                  <a:rPr lang="en-US" dirty="0"/>
                  <a:t> for some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chosen from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4E53-C989-4F14-93E8-5557595545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1C4EC-FF95-4BEE-BB12-C1EC107A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8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C7E9B-D9A8-45ED-AC93-B750DA66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4E53-C989-4F14-93E8-5557595545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compute an 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𝐶𝑈</m:t>
                    </m:r>
                  </m:oMath>
                </a14:m>
                <a:r>
                  <a:rPr lang="en-US" dirty="0"/>
                  <a:t> for some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chosen from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pPr lvl="1"/>
                <a:r>
                  <a:rPr lang="en-US" dirty="0"/>
                  <a:t>If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b="0" dirty="0"/>
                  <a:t> is unconstrained, that is it can be picked arbitrarily, then what is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b="0" dirty="0"/>
                  <a:t> that minimizes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𝐶𝑈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b="0" dirty="0"/>
                  <a:t> for some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4E53-C989-4F14-93E8-5557595545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1C4EC-FF95-4BEE-BB12-C1EC107A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15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CA73-9C48-43C0-8DD8-F25641AF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67290-6BA6-4B45-97F5-269A83676E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Use top-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singularvectors/</a:t>
                </a:r>
                <a:r>
                  <a:rPr lang="en-US" dirty="0" err="1"/>
                  <a:t>singularvalues</a:t>
                </a:r>
                <a:r>
                  <a:rPr lang="en-US" dirty="0"/>
                  <a:t> to weight each column of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column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These define a probability distribution over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because the eigenvectors are orthonormal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Think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as the importance of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for the low rank approximation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67290-6BA6-4B45-97F5-269A83676E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7BF23-1823-4339-8A38-CFFBC586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98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D730D-9F98-4C71-B6F6-B0E801E6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8292E-DD8C-4132-8B33-E86AA6F8E5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algorithm: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using the top-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singularvectors/</a:t>
                </a:r>
                <a:r>
                  <a:rPr lang="en-US" dirty="0" err="1"/>
                  <a:t>singularvalues</a:t>
                </a:r>
                <a:r>
                  <a:rPr lang="en-US" dirty="0"/>
                  <a:t> from the SVD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/>
              </a:p>
              <a:p>
                <a:pPr lvl="1"/>
                <a:endParaRPr lang="en-US" sz="1000" b="0" dirty="0"/>
              </a:p>
              <a:p>
                <a:pPr lvl="2"/>
                <a:r>
                  <a:rPr lang="en-US" dirty="0"/>
                  <a:t>Generate 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keep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column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1"/>
                <a:r>
                  <a:rPr lang="en-US" dirty="0"/>
                  <a:t>Return the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consisting of the selected columns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8292E-DD8C-4132-8B33-E86AA6F8E5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C3311-5C24-4F49-96AB-5E8858F7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58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18FD4-958D-422C-BEB8-2E7BB3BA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F41502-13F4-4098-A29A-96081352B3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/>
                  <a:t>Theorem[</a:t>
                </a:r>
                <a:r>
                  <a:rPr lang="en-US" dirty="0"/>
                  <a:t>Mahoney &amp; </a:t>
                </a:r>
                <a:r>
                  <a:rPr lang="en-US" dirty="0" err="1"/>
                  <a:t>Drineas</a:t>
                </a:r>
                <a:r>
                  <a:rPr lang="en-US" dirty="0"/>
                  <a:t>, 2009</a:t>
                </a:r>
                <a:r>
                  <a:rPr lang="en-US" b="1" dirty="0"/>
                  <a:t>]:</a:t>
                </a:r>
                <a:r>
                  <a:rPr lang="en-US" dirty="0"/>
                  <a:t> with probability at least 99%, the previous choice of columns satisfies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≤(2+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More recent work has reduced the number of columns that you need to pick as well as the time complexity of finding a good CU decomposition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F41502-13F4-4098-A29A-96081352B3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38FC8-7AC0-431E-A137-E8D7C2E5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67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B51C-0D37-473F-9F87-448E39DA1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7F0F8A-1112-4C6A-BBA7-8A4D106D1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compute an approximation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𝐶𝑈𝑅</m:t>
                    </m:r>
                  </m:oMath>
                </a14:m>
                <a:r>
                  <a:rPr lang="en-US" dirty="0"/>
                  <a:t> for some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the columns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chosen from the columns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the rows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are chosen from the rows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Can apply a similar sampling strategy to find an approximately good decomposition of this form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7F0F8A-1112-4C6A-BBA7-8A4D106D1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77676-E526-4A5C-B1E9-4CC32776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4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7BB4-0934-428C-AD6E-92FE3AEC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Convex Hulls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6EB6B1-AB12-453E-823B-D77BD16023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compute an approximation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𝐶𝑈</m:t>
                    </m:r>
                  </m:oMath>
                </a14:m>
                <a:r>
                  <a:rPr lang="en-US" dirty="0"/>
                  <a:t> for some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the columns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chosen from the columns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are nonnegative and sum to one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Finding a decomposition of this form that minimizes the </a:t>
                </a:r>
                <a:r>
                  <a:rPr lang="en-US" dirty="0" err="1"/>
                  <a:t>Frobenius</a:t>
                </a:r>
                <a:r>
                  <a:rPr lang="en-US" dirty="0"/>
                  <a:t> norm is equivalent to approximating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by the convex hull of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!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What would be the restriction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if we wanted conic hulls instead?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6EB6B1-AB12-453E-823B-D77BD16023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D8397-9CCC-492A-B1E0-27C62C99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91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7BB4-0934-428C-AD6E-92FE3AEC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Conic Hulls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6EB6B1-AB12-453E-823B-D77BD16023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compute an approximation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𝐶𝑈</m:t>
                    </m:r>
                  </m:oMath>
                </a14:m>
                <a:r>
                  <a:rPr lang="en-US" dirty="0"/>
                  <a:t> for some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the columns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chosen from the columns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are nonnegative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Finding a decomposition of this form that minimizes the </a:t>
                </a:r>
                <a:r>
                  <a:rPr lang="en-US" dirty="0" err="1"/>
                  <a:t>Frobenius</a:t>
                </a:r>
                <a:r>
                  <a:rPr lang="en-US" dirty="0"/>
                  <a:t> norm is equivalent to approximating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by the conic hull of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!</a:t>
                </a:r>
              </a:p>
              <a:p>
                <a:pPr lvl="1"/>
                <a:endParaRPr lang="en-US" sz="1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6EB6B1-AB12-453E-823B-D77BD16023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D8397-9CCC-492A-B1E0-27C62C99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97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7339-BBEC-488B-A6B1-0B0254D0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Nonnegative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D4DE-8006-4F66-A383-0506ADE9CD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compute an approximation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𝐶𝑈</m:t>
                    </m:r>
                  </m:oMath>
                </a14:m>
                <a:r>
                  <a:rPr lang="en-US" dirty="0"/>
                  <a:t> for some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are nonnegative matrices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𝐶𝑈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D4DE-8006-4F66-A383-0506ADE9C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3D1AB-404D-4B3A-A3DE-7364EA2B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30FB4-C46E-4C67-A86D-3339A47BA880}"/>
              </a:ext>
            </a:extLst>
          </p:cNvPr>
          <p:cNvSpPr txBox="1"/>
          <p:nvPr/>
        </p:nvSpPr>
        <p:spPr>
          <a:xfrm>
            <a:off x="2646612" y="5082233"/>
            <a:ext cx="377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this a convex optimization problem?</a:t>
            </a:r>
          </a:p>
        </p:txBody>
      </p:sp>
    </p:spTree>
    <p:extLst>
      <p:ext uri="{BB962C8B-B14F-4D97-AF65-F5344CB8AC3E}">
        <p14:creationId xmlns:p14="http://schemas.microsoft.com/office/powerpoint/2010/main" val="5570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65A4-5814-4AEA-B4F4-1B9BEC3F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Reformulated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A19C2-335E-4E64-8BDB-39D907C26C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svd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:r>
                  <a:rPr lang="en-US" dirty="0"/>
                  <a:t>Without loss of generality, we can assume that the singular values are in decreasing order,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A19C2-335E-4E64-8BDB-39D907C26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51B15-B61F-450E-BD2C-F2000F94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97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7339-BBEC-488B-A6B1-0B0254D0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Nonnegative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D4DE-8006-4F66-A383-0506ADE9CD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compute an approximation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𝐶𝑈</m:t>
                    </m:r>
                  </m:oMath>
                </a14:m>
                <a:r>
                  <a:rPr lang="en-US" dirty="0"/>
                  <a:t> for some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are nonnegative matrices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𝐶𝑈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D4DE-8006-4F66-A383-0506ADE9C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3D1AB-404D-4B3A-A3DE-7364EA2B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30FB4-C46E-4C67-A86D-3339A47BA880}"/>
              </a:ext>
            </a:extLst>
          </p:cNvPr>
          <p:cNvSpPr txBox="1"/>
          <p:nvPr/>
        </p:nvSpPr>
        <p:spPr>
          <a:xfrm>
            <a:off x="2742803" y="5082233"/>
            <a:ext cx="3658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No. This is an example of what is called a biconvex optimization problem</a:t>
            </a:r>
          </a:p>
        </p:txBody>
      </p:sp>
    </p:spTree>
    <p:extLst>
      <p:ext uri="{BB962C8B-B14F-4D97-AF65-F5344CB8AC3E}">
        <p14:creationId xmlns:p14="http://schemas.microsoft.com/office/powerpoint/2010/main" val="1807747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63CF4-D1E4-4DAC-B571-5518E58E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BBF29-1BCD-48C1-B8C2-88118D6130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biconvex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convex function for each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convex function for each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These kinds of functions arise frequently in application domains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They are nonconvex in general, so applying gradient descent does not necessarily result in convergence to a global minimum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BBF29-1BCD-48C1-B8C2-88118D6130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F162-1106-40E3-BB84-2BD3BA47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31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A522-E053-466F-8EBE-50F57CDF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Coordinate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8E4D2-2ADE-49EC-9B06-3E0180DD39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Main idea: exploit the fact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convex in each block of variables to try to find local optima</a:t>
                </a:r>
              </a:p>
              <a:p>
                <a:endParaRPr lang="en-US" sz="1000" dirty="0"/>
              </a:p>
              <a:p>
                <a:r>
                  <a:rPr lang="en-US" dirty="0"/>
                  <a:t>Pick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Repeat until convergence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differentiable, this procedure must converge to a critical point – why?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8E4D2-2ADE-49EC-9B06-3E0180DD39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8E4E0-F123-420E-BE9D-45D58100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44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A522-E053-466F-8EBE-50F57CDF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Coordinate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8E4D2-2ADE-49EC-9B06-3E0180DD39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Main idea: exploit the fact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convex in each block of variables to try to find local optima</a:t>
                </a:r>
              </a:p>
              <a:p>
                <a:endParaRPr lang="en-US" sz="1000" dirty="0"/>
              </a:p>
              <a:p>
                <a:r>
                  <a:rPr lang="en-US" dirty="0"/>
                  <a:t>Pick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Repeat until convergence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What happens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isn’t differentiable?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8E4D2-2ADE-49EC-9B06-3E0180DD39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8E4E0-F123-420E-BE9D-45D58100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44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24DF-51CD-44D0-BB89-5DC4B2C3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Coordinate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279E0-B0E5-45B1-A9B9-7C6972252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34E47C-7F08-4F25-84A6-3F45092F03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2" y="965200"/>
            <a:ext cx="5303838" cy="53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022DEE-C53D-4418-BB97-627CC9E0C54C}"/>
              </a:ext>
            </a:extLst>
          </p:cNvPr>
          <p:cNvSpPr txBox="1"/>
          <p:nvPr/>
        </p:nvSpPr>
        <p:spPr>
          <a:xfrm>
            <a:off x="7602583" y="6398588"/>
            <a:ext cx="146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dirty="0" err="1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47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24DF-51CD-44D0-BB89-5DC4B2C3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Coordinate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279E0-B0E5-45B1-A9B9-7C6972252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34E47C-7F08-4F25-84A6-3F45092F03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2" y="965200"/>
            <a:ext cx="5303838" cy="53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022DEE-C53D-4418-BB97-627CC9E0C54C}"/>
              </a:ext>
            </a:extLst>
          </p:cNvPr>
          <p:cNvSpPr txBox="1"/>
          <p:nvPr/>
        </p:nvSpPr>
        <p:spPr>
          <a:xfrm>
            <a:off x="7602583" y="6398588"/>
            <a:ext cx="146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dirty="0" err="1"/>
              <a:t>wikipedia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EE36BB-F239-454D-AAC8-0D870FEE188C}"/>
                  </a:ext>
                </a:extLst>
              </p:cNvPr>
              <p:cNvSpPr txBox="1"/>
              <p:nvPr/>
            </p:nvSpPr>
            <p:spPr>
              <a:xfrm>
                <a:off x="6818811" y="2422636"/>
                <a:ext cx="224583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Coordinate descent cannot make progress without changing both x and 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EE36BB-F239-454D-AAC8-0D870FEE1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811" y="2422636"/>
                <a:ext cx="2245839" cy="2031325"/>
              </a:xfrm>
              <a:prstGeom prst="rect">
                <a:avLst/>
              </a:prstGeom>
              <a:blipFill>
                <a:blip r:embed="rId3"/>
                <a:stretch>
                  <a:fillRect l="-2446" r="-1902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970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BD4C-63E7-427A-A04F-FD72406A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Nonnegative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4F460-A83D-4E3E-9575-6F0FDDD82E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𝐶𝑈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fixed, we get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𝐶𝑈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This is a convex optimization problem!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4F460-A83D-4E3E-9575-6F0FDDD82E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1E098-476B-4D1C-87CC-14B86C4B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40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BD4C-63E7-427A-A04F-FD72406A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Nonnegative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4F460-A83D-4E3E-9575-6F0FDDD82E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𝐶𝑈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4F460-A83D-4E3E-9575-6F0FDDD82E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1E098-476B-4D1C-87CC-14B86C4B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56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C8F0-27DE-4A7A-A996-6D5676BA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Completion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6C89D9-4787-425D-A2BB-6B67F30001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Matrix factorization can also be used for matrix completion problems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Given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which need not be completely specified, find a completion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has certain properties</a:t>
                </a:r>
              </a:p>
              <a:p>
                <a:endParaRPr lang="en-US" sz="1000" dirty="0"/>
              </a:p>
              <a:p>
                <a:pPr lvl="2"/>
                <a:r>
                  <a:rPr lang="en-US" dirty="0"/>
                  <a:t>E.g., complete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a positive definite matrix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E.g., low rank approximations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6C89D9-4787-425D-A2BB-6B67F30001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13031-DAD7-45A3-9AE1-D9B30A3A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57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Completion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248" y="1150710"/>
            <a:ext cx="8229600" cy="49816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6358" y="6343390"/>
            <a:ext cx="303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[from slides of Alex </a:t>
            </a:r>
            <a:r>
              <a:rPr lang="en-US" dirty="0" err="1"/>
              <a:t>Smola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1529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7C29-8343-411C-85C8-79FFD0E9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Applications of SVD:  Low Rank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𝑟𝑎𝑛𝑘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func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 algn="ctr">
                  <a:buNone/>
                </a:pPr>
                <a:r>
                  <a:rPr lang="en-US" b="0" dirty="0">
                    <a:solidFill>
                      <a:srgbClr val="FF0000"/>
                    </a:solidFill>
                  </a:rPr>
                  <a:t>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</a:rPr>
                  <a:t> must be in decreasing order for this!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67A6-9142-4F60-AACB-F467FA7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53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Completion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3625"/>
            <a:ext cx="8229600" cy="4822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46358" y="6343390"/>
            <a:ext cx="303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[from slides of Alex </a:t>
            </a:r>
            <a:r>
              <a:rPr lang="en-US" dirty="0" err="1"/>
              <a:t>Smola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2157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914" y="1253774"/>
            <a:ext cx="8143102" cy="47090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6358" y="6343390"/>
            <a:ext cx="303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[from slides of Alex </a:t>
            </a:r>
            <a:r>
              <a:rPr lang="en-US" dirty="0" err="1"/>
              <a:t>Smola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37128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Completion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We can express finding the “closest” low-rank matrix product as an optimization problem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≠?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𝐶𝑈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This is the square of the </a:t>
                </a:r>
                <a:r>
                  <a:rPr lang="en-US" dirty="0" err="1"/>
                  <a:t>Frobenius</a:t>
                </a:r>
                <a:r>
                  <a:rPr lang="en-US" dirty="0"/>
                  <a:t> norm for the entries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that are given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77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Completion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We can express finding the “closest” matrix as an optimization problem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≠?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𝐶𝑈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The term at the end is a called a </a:t>
                </a:r>
                <a:r>
                  <a:rPr lang="en-US" dirty="0" err="1"/>
                  <a:t>regularizer</a:t>
                </a:r>
                <a:r>
                  <a:rPr lang="en-US" dirty="0"/>
                  <a:t> and is often used in ML applications to encourage more well-behaved solutions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51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Completion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We can express finding the “closest” matrix as an optimization problem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≠?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𝐶𝑈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This is a non-convex problem: how to (approximately) solve it?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27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Completion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We can express finding the “closest” matrix as an optimization problem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≠?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𝐶𝑈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How would you (approximately) solve it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are large?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5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7C29-8343-411C-85C8-79FFD0E9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Applications of SVD:  Low Rank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𝑟𝑎𝑛𝑘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func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:endParaRPr lang="en-US" b="0" dirty="0"/>
              </a:p>
              <a:p>
                <a:pPr marL="0" indent="0" algn="ctr">
                  <a:buNone/>
                </a:pPr>
                <a:r>
                  <a:rPr lang="en-US" dirty="0"/>
                  <a:t>Each entry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column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approximated 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row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approximated 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67A6-9142-4F60-AACB-F467FA7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0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8346-A017-4194-A3EC-65EBC880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29EDB8-AB0B-47A8-823F-10FCBCC060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SVD of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matrix can be computed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floating point operations (FLOPs)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The truncated SVD that is computing only the top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singular vectors and singular values 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FLOPs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dirty="0"/>
                  <a:t>Top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means in order of magnitude of the singular values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29EDB8-AB0B-47A8-823F-10FCBCC060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3934E-25F4-456C-BA9D-D3C3209A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5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67BA-DC9F-4E32-9182-F4191856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Applications of SVD: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3B804-ECE5-4AE1-A9B0-179E17296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In applications, we might want to approximate the columns of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by a collection of vectors in some lower dimensional space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This is common in machine learning applications where data might be high dimensional but be essentially low dimensional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example,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1000 rows but all of its columns lie along a line</a:t>
                </a:r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can then be represented accurately as points in a one dimensional space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3B804-ECE5-4AE1-A9B0-179E17296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F61B7-AAAF-41BC-82F8-38759ABE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4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Principle component analysis (PCA):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Assume that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as its columns a collection of data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lvl="1"/>
                <a:r>
                  <a:rPr lang="en-US" dirty="0"/>
                  <a:t>In PCA, a low-rank approximation of the </a:t>
                </a:r>
                <a:r>
                  <a:rPr lang="en-US" b="1" dirty="0">
                    <a:solidFill>
                      <a:srgbClr val="FF0000"/>
                    </a:solidFill>
                  </a:rPr>
                  <a:t>sample covariance matrix </a:t>
                </a:r>
                <a:r>
                  <a:rPr lang="en-US" dirty="0"/>
                  <a:t>is used to reduce the dimensionality of the data set</a:t>
                </a:r>
              </a:p>
              <a:p>
                <a:pPr lvl="2"/>
                <a:endParaRPr lang="en-US" sz="1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matrix formed by subtracting the mean of the columns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from each column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Use the low rank 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is the </a:t>
                </a:r>
                <a:r>
                  <a:rPr lang="en-US" dirty="0" err="1"/>
                  <a:t>svd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the diagonal matrix whose non-zero entries correspond to the top-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singular values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2AD85-EF02-40B8-BD77-4E45717A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9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PCA interpretation: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Represent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the mean adjusted data in terms of the top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These columns generate the best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approximation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the sample covariance matrix</a:t>
                </a:r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More colloquially, these columns describe the directions that best describe the covariance of the data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67243-C2E4-40A0-9B67-921F4563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72" y="5630914"/>
            <a:ext cx="8213654" cy="9441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Michael W. Mahoney, Petros </a:t>
            </a:r>
            <a:r>
              <a:rPr lang="en-US" sz="1800" dirty="0" err="1"/>
              <a:t>Drineas</a:t>
            </a:r>
            <a:r>
              <a:rPr lang="en-US" sz="1800" dirty="0"/>
              <a:t>. "CUR matrix decompositions for improved data analysis." Proceedings of the National Academy of Sciences Jan 2009, 106 (3) 697-702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67243-C2E4-40A0-9B67-921F4563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605E3-338F-45EB-9F2A-94E44592B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04" y="1247775"/>
            <a:ext cx="7994591" cy="421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37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28838</TotalTime>
  <Words>1695</Words>
  <Application>Microsoft Office PowerPoint</Application>
  <PresentationFormat>On-screen Show (4:3)</PresentationFormat>
  <Paragraphs>292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Custom Design</vt:lpstr>
      <vt:lpstr>Low Rank Matrix Factorizations</vt:lpstr>
      <vt:lpstr>SVD Reformulated</vt:lpstr>
      <vt:lpstr>Applications of SVD:  Low Rank Approximations</vt:lpstr>
      <vt:lpstr>Applications of SVD:  Low Rank Approximations</vt:lpstr>
      <vt:lpstr>Computing the SVD</vt:lpstr>
      <vt:lpstr>Applications of SVD: Matrix Factorization</vt:lpstr>
      <vt:lpstr>Principal Component Analysis</vt:lpstr>
      <vt:lpstr>Principal Component Analysis</vt:lpstr>
      <vt:lpstr>Principal Component Analysis</vt:lpstr>
      <vt:lpstr>Principal Component Analysis</vt:lpstr>
      <vt:lpstr>More General Decompositions</vt:lpstr>
      <vt:lpstr>More General Decompositions</vt:lpstr>
      <vt:lpstr>CU Decompositions</vt:lpstr>
      <vt:lpstr>CU Decompositions</vt:lpstr>
      <vt:lpstr>CU Decompositions</vt:lpstr>
      <vt:lpstr>CUR Decompositions</vt:lpstr>
      <vt:lpstr>Approximate Convex Hulls</vt:lpstr>
      <vt:lpstr>Approximate Conic Hulls</vt:lpstr>
      <vt:lpstr>Nonnegative Matrix Factorization</vt:lpstr>
      <vt:lpstr>Nonnegative Matrix Factorization</vt:lpstr>
      <vt:lpstr>Biconvex Functions</vt:lpstr>
      <vt:lpstr>Block Coordinate Descent</vt:lpstr>
      <vt:lpstr>Block Coordinate Descent</vt:lpstr>
      <vt:lpstr>Block Coordinate Descent</vt:lpstr>
      <vt:lpstr>Block Coordinate Descent</vt:lpstr>
      <vt:lpstr>Nonnegative Matrix Factorization</vt:lpstr>
      <vt:lpstr>Nonnegative Matrix Factorization</vt:lpstr>
      <vt:lpstr>Matrix Completion</vt:lpstr>
      <vt:lpstr>Matrix Completion</vt:lpstr>
      <vt:lpstr>Matrix Completion</vt:lpstr>
      <vt:lpstr>Matrix Factorization</vt:lpstr>
      <vt:lpstr>Matrix Completion</vt:lpstr>
      <vt:lpstr>Matrix Completion</vt:lpstr>
      <vt:lpstr>Matrix Completion</vt:lpstr>
      <vt:lpstr>Matrix Completion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Ruozzi, Nicholas</cp:lastModifiedBy>
  <cp:revision>442</cp:revision>
  <dcterms:created xsi:type="dcterms:W3CDTF">2011-08-25T15:49:05Z</dcterms:created>
  <dcterms:modified xsi:type="dcterms:W3CDTF">2021-10-07T16:00:34Z</dcterms:modified>
</cp:coreProperties>
</file>