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301" r:id="rId4"/>
    <p:sldId id="302" r:id="rId5"/>
    <p:sldId id="304" r:id="rId6"/>
    <p:sldId id="318" r:id="rId7"/>
    <p:sldId id="303" r:id="rId8"/>
    <p:sldId id="306" r:id="rId9"/>
    <p:sldId id="319" r:id="rId10"/>
    <p:sldId id="305" r:id="rId11"/>
    <p:sldId id="307" r:id="rId12"/>
    <p:sldId id="31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18752"/>
    <a:srgbClr val="7AC043"/>
    <a:srgbClr val="7AC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0" autoAdjust="0"/>
    <p:restoredTop sz="96122" autoAdjust="0"/>
  </p:normalViewPr>
  <p:slideViewPr>
    <p:cSldViewPr snapToGrid="0" snapToObjects="1">
      <p:cViewPr varScale="1">
        <p:scale>
          <a:sx n="184" d="100"/>
          <a:sy n="184" d="100"/>
        </p:scale>
        <p:origin x="114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E9FED-4A5A-440E-9ADD-96E04009DFF9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E8E53-FB47-4CBB-8CE0-B6A37821A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2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E8E53-FB47-4CBB-8CE0-B6A37821A0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8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9823"/>
            <a:ext cx="7772400" cy="1704226"/>
          </a:xfrm>
        </p:spPr>
        <p:txBody>
          <a:bodyPr>
            <a:normAutofit/>
          </a:bodyPr>
          <a:lstStyle>
            <a:lvl1pPr>
              <a:defRPr sz="36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587" y="4566863"/>
            <a:ext cx="6400800" cy="13065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6CA7-7F8D-446F-8C20-873B6AB3D3CF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958" y="125794"/>
            <a:ext cx="2475215" cy="24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4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D92D-B794-47F2-AE6D-993E638EF1B8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9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7229-FCBE-49F1-9156-901A69CE6A36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A2FADF-600E-4062-AE58-352E6F754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A3F-FEBB-4BF6-8CAB-4C4B412BDA8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88B8A-392F-478A-B548-FD00A1DD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7C2E4-AA04-49B3-8483-CAAFD823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4A17-43D1-48A3-AE62-EA4B765A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0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90080"/>
            <a:ext cx="8867775" cy="664929"/>
          </a:xfrm>
        </p:spPr>
        <p:txBody>
          <a:bodyPr>
            <a:noAutofit/>
          </a:bodyPr>
          <a:lstStyle>
            <a:lvl1pPr algn="l">
              <a:defRPr sz="4000" i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402" y="965771"/>
            <a:ext cx="8517277" cy="5302858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4F4E-FAB0-40A4-A64B-22200FE4C09C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02779" y="6350453"/>
            <a:ext cx="2099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22963" y="6350454"/>
            <a:ext cx="882717" cy="365125"/>
          </a:xfrm>
        </p:spPr>
        <p:txBody>
          <a:bodyPr/>
          <a:lstStyle>
            <a:lvl1pPr algn="ctr">
              <a:defRPr/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https://www.utdallas.edu/brand/files/UTDmono_circle_flame.png">
            <a:extLst>
              <a:ext uri="{FF2B5EF4-FFF2-40B4-BE49-F238E27FC236}">
                <a16:creationId xmlns:a16="http://schemas.microsoft.com/office/drawing/2014/main" id="{47B3B7AB-3414-4F7C-8529-5FD009682A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578" y="67175"/>
            <a:ext cx="711972" cy="71073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 userDrawn="1"/>
        </p:nvGrpSpPr>
        <p:grpSpPr>
          <a:xfrm>
            <a:off x="0" y="811662"/>
            <a:ext cx="9144000" cy="45719"/>
            <a:chOff x="0" y="791114"/>
            <a:chExt cx="9144000" cy="45719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791114"/>
              <a:ext cx="1643865" cy="45719"/>
            </a:xfrm>
            <a:prstGeom prst="rect">
              <a:avLst/>
            </a:prstGeom>
            <a:solidFill>
              <a:srgbClr val="7AC04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643865" y="791114"/>
              <a:ext cx="7500135" cy="45719"/>
            </a:xfrm>
            <a:prstGeom prst="rect">
              <a:avLst/>
            </a:prstGeom>
            <a:solidFill>
              <a:srgbClr val="01875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795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14431"/>
            <a:ext cx="7772400" cy="12924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9B21-F111-4302-AE96-9A81F70D9770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8701"/>
            <a:ext cx="2980896" cy="297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5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7ACB-CB82-4E63-BE58-837CC553A2E1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2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96F8-AD69-4411-8D19-9DBCBFF34953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3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B127-A4EF-432B-AFDD-30E107B86B4C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4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8FB-8FC7-4698-A439-8EC1CF4B6D54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8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D7BC-1CF9-41E0-92DB-F07C1E72FFA7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9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FACD-283A-43F2-824F-5EFF4A33B657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3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23DB-BB2A-4685-AE96-F8AD3E7470CF}" type="datetime1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lock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2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6FA4FC-0CB4-4748-B3F8-0D1666F9C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517B8-EB26-41A6-9609-1A59947ED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6C74F-CAF9-4EB6-9A89-1BF99EFB3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2A3F-FEBB-4BF6-8CAB-4C4B412BDA8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FE2AF-2CFF-4289-BDE8-8ABE18C92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3356E-B9BB-4046-9633-3940B9B88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4A17-43D1-48A3-AE62-EA4B765A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7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Alternating </a:t>
            </a:r>
            <a:r>
              <a:rPr lang="en-US" sz="3600" dirty="0"/>
              <a:t>Projections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</a:t>
            </a:r>
            <a:r>
              <a:rPr lang="en-US" dirty="0" err="1"/>
              <a:t>Ruozzi</a:t>
            </a:r>
            <a:endParaRPr lang="en-US" dirty="0"/>
          </a:p>
          <a:p>
            <a:r>
              <a:rPr lang="en-US" dirty="0"/>
              <a:t>University of Texas at Dallas</a:t>
            </a:r>
          </a:p>
        </p:txBody>
      </p:sp>
    </p:spTree>
    <p:extLst>
      <p:ext uri="{BB962C8B-B14F-4D97-AF65-F5344CB8AC3E}">
        <p14:creationId xmlns:p14="http://schemas.microsoft.com/office/powerpoint/2010/main" val="127344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E9A45-88AA-4BE0-8F85-B8EAC2A09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Onto DSMs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0B6662-DEF9-419F-9EA1-436E35C1F8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ℝ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such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0B6662-DEF9-419F-9EA1-436E35C1F8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08B80-91BE-4A88-91DB-A6392AF1A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6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DAF7C-7EC9-4369-9343-0E549AD6D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onto SDP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971AC8-FC8C-4B9C-98EC-6FA519A5B8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≽0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b="0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𝑡𝑟𝑎𝑐𝑒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971AC8-FC8C-4B9C-98EC-6FA519A5B8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70962-8CB0-45DE-9570-CB9D6431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C92A92-E077-4F6D-A22C-D7DE9ABF77E6}"/>
              </a:ext>
            </a:extLst>
          </p:cNvPr>
          <p:cNvSpPr txBox="1"/>
          <p:nvPr/>
        </p:nvSpPr>
        <p:spPr>
          <a:xfrm>
            <a:off x="2084107" y="2474752"/>
            <a:ext cx="506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the projection onto each of the constraints?</a:t>
            </a:r>
          </a:p>
        </p:txBody>
      </p:sp>
    </p:spTree>
    <p:extLst>
      <p:ext uri="{BB962C8B-B14F-4D97-AF65-F5344CB8AC3E}">
        <p14:creationId xmlns:p14="http://schemas.microsoft.com/office/powerpoint/2010/main" val="201749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65A4-5814-4AEA-B4F4-1B9BEC3FB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A19C2-335E-4E64-8BDB-39D907C26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/>
          </a:p>
          <a:p>
            <a:r>
              <a:rPr lang="en-US" dirty="0"/>
              <a:t>When picking an initial point for a descent method we need to find one that satisfies the constraints</a:t>
            </a:r>
          </a:p>
          <a:p>
            <a:endParaRPr lang="en-US" dirty="0"/>
          </a:p>
          <a:p>
            <a:pPr lvl="1"/>
            <a:r>
              <a:rPr lang="en-US" dirty="0"/>
              <a:t>If the constraints are linear, we could use an existing LP solver – how?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 there any way to find a point that satisfies more complicated constraints?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51B15-B61F-450E-BD2C-F2000F94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9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E01A-E7BE-4CBD-A4B3-9EAC267E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Intersections of Convex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641CE-2347-4CA3-98A8-0801C143D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Recall that the intersection of convex sets is convex (we’ve been implicitly using this in our convex optimization problems when we combine constraints)</a:t>
            </a:r>
          </a:p>
          <a:p>
            <a:endParaRPr lang="en-US" sz="1000" dirty="0"/>
          </a:p>
          <a:p>
            <a:r>
              <a:rPr lang="en-US" dirty="0"/>
              <a:t>Problem of interest: given two convex sets with a non-empty intersection, can we find a point that is in both of them?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B6795-92D5-4528-B033-56857AEC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DC5E0BA-F07E-4A67-BA03-8DC5D4FBF74A}"/>
              </a:ext>
            </a:extLst>
          </p:cNvPr>
          <p:cNvSpPr/>
          <p:nvPr/>
        </p:nvSpPr>
        <p:spPr>
          <a:xfrm>
            <a:off x="2357307" y="4354393"/>
            <a:ext cx="2030136" cy="127512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4CC8269-BBEA-457F-AD56-0251EDB94007}"/>
              </a:ext>
            </a:extLst>
          </p:cNvPr>
          <p:cNvSpPr/>
          <p:nvPr/>
        </p:nvSpPr>
        <p:spPr>
          <a:xfrm>
            <a:off x="3749880" y="3983733"/>
            <a:ext cx="3363984" cy="201644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0EDFD0-A584-41DF-AB79-F48877DBC1AA}"/>
              </a:ext>
            </a:extLst>
          </p:cNvPr>
          <p:cNvSpPr/>
          <p:nvPr/>
        </p:nvSpPr>
        <p:spPr>
          <a:xfrm>
            <a:off x="3967993" y="4924338"/>
            <a:ext cx="67112" cy="67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83C096-14F8-4B2A-B5CF-530315B7FFFB}"/>
                  </a:ext>
                </a:extLst>
              </p:cNvPr>
              <p:cNvSpPr txBox="1"/>
              <p:nvPr/>
            </p:nvSpPr>
            <p:spPr>
              <a:xfrm>
                <a:off x="3938970" y="4890673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83C096-14F8-4B2A-B5CF-530315B7F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970" y="4890673"/>
                <a:ext cx="36798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545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30B6-DFBD-4529-8ADC-7AE20613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Projection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3BE2E2-D6BA-4263-8FF4-DC63822930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Given two convex sets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/>
              </a:p>
              <a:p>
                <a:endParaRPr lang="en-US" sz="1000" dirty="0"/>
              </a:p>
              <a:p>
                <a:r>
                  <a:rPr lang="en-US" dirty="0"/>
                  <a:t>Pick an initial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sz="1000" dirty="0"/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endParaRPr lang="en-US" dirty="0"/>
              </a:p>
              <a:p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Pro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Pro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3BE2E2-D6BA-4263-8FF4-DC63822930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1E8F1-8431-45CB-BCB5-CDDABCAE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1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30B6-DFBD-4529-8ADC-7AE20613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Projection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3BE2E2-D6BA-4263-8FF4-DC63822930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Given two convex sets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/>
              </a:p>
              <a:p>
                <a:endParaRPr lang="en-US" sz="1000" dirty="0"/>
              </a:p>
              <a:p>
                <a:r>
                  <a:rPr lang="en-US" dirty="0"/>
                  <a:t>Pick an initial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sz="1000" dirty="0"/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endParaRPr lang="en-US" dirty="0"/>
              </a:p>
              <a:p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Pro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Pro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3BE2E2-D6BA-4263-8FF4-DC63822930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1E8F1-8431-45CB-BCB5-CDDABCAE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51728A-65A6-45C1-9CD6-F56928955FCC}"/>
                  </a:ext>
                </a:extLst>
              </p:cNvPr>
              <p:cNvSpPr txBox="1"/>
              <p:nvPr/>
            </p:nvSpPr>
            <p:spPr>
              <a:xfrm>
                <a:off x="836137" y="5003096"/>
                <a:ext cx="7471725" cy="412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Note: there does not necessarily exist a finite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51728A-65A6-45C1-9CD6-F56928955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37" y="5003096"/>
                <a:ext cx="7471725" cy="412934"/>
              </a:xfrm>
              <a:prstGeom prst="rect">
                <a:avLst/>
              </a:prstGeom>
              <a:blipFill>
                <a:blip r:embed="rId3"/>
                <a:stretch>
                  <a:fillRect l="-816" t="-5970" b="-26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96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1E02-5762-4B7B-AA51-58FDD749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Projection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6537A-CE22-42AA-B0E2-46DCB29F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21F8919-47BC-41C6-8D91-1167203A7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241" y="881520"/>
            <a:ext cx="5799620" cy="58340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FF08939-B096-4BCC-ABE3-2C37734A5AAB}"/>
                  </a:ext>
                </a:extLst>
              </p:cNvPr>
              <p:cNvSpPr txBox="1"/>
              <p:nvPr/>
            </p:nvSpPr>
            <p:spPr>
              <a:xfrm>
                <a:off x="4821687" y="1772950"/>
                <a:ext cx="622030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FF08939-B096-4BCC-ABE3-2C37734A5A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687" y="1772950"/>
                <a:ext cx="622030" cy="3808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07F153-2A43-42E3-BED6-5FA6F409E870}"/>
                  </a:ext>
                </a:extLst>
              </p:cNvPr>
              <p:cNvSpPr txBox="1"/>
              <p:nvPr/>
            </p:nvSpPr>
            <p:spPr>
              <a:xfrm>
                <a:off x="3103343" y="3108198"/>
                <a:ext cx="622030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07F153-2A43-42E3-BED6-5FA6F409E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343" y="3108198"/>
                <a:ext cx="622030" cy="380810"/>
              </a:xfrm>
              <a:prstGeom prst="rect">
                <a:avLst/>
              </a:prstGeom>
              <a:blipFill>
                <a:blip r:embed="rId4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CBEF12-626D-46B9-98FD-F4530059F799}"/>
                  </a:ext>
                </a:extLst>
              </p:cNvPr>
              <p:cNvSpPr txBox="1"/>
              <p:nvPr/>
            </p:nvSpPr>
            <p:spPr>
              <a:xfrm>
                <a:off x="4227647" y="2845513"/>
                <a:ext cx="622030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CBEF12-626D-46B9-98FD-F4530059F7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647" y="2845513"/>
                <a:ext cx="622030" cy="3808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09DCD43-73AC-4159-A62B-A668DDA24C14}"/>
                  </a:ext>
                </a:extLst>
              </p:cNvPr>
              <p:cNvSpPr txBox="1"/>
              <p:nvPr/>
            </p:nvSpPr>
            <p:spPr>
              <a:xfrm>
                <a:off x="3454943" y="3403220"/>
                <a:ext cx="622030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09DCD43-73AC-4159-A62B-A668DDA24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943" y="3403220"/>
                <a:ext cx="622030" cy="380810"/>
              </a:xfrm>
              <a:prstGeom prst="rect">
                <a:avLst/>
              </a:prstGeom>
              <a:blipFill>
                <a:blip r:embed="rId6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94BA86F-AA36-439E-AD7D-4E5DC9943D99}"/>
              </a:ext>
            </a:extLst>
          </p:cNvPr>
          <p:cNvSpPr txBox="1"/>
          <p:nvPr/>
        </p:nvSpPr>
        <p:spPr>
          <a:xfrm>
            <a:off x="82353" y="6442745"/>
            <a:ext cx="3994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image: Stephen Boyd and Jon </a:t>
            </a:r>
            <a:r>
              <a:rPr lang="en-US" sz="1400" dirty="0" err="1"/>
              <a:t>Dattorro</a:t>
            </a:r>
            <a:r>
              <a:rPr lang="en-US" sz="1400" dirty="0"/>
              <a:t> lecture notes</a:t>
            </a:r>
          </a:p>
        </p:txBody>
      </p:sp>
    </p:spTree>
    <p:extLst>
      <p:ext uri="{BB962C8B-B14F-4D97-AF65-F5344CB8AC3E}">
        <p14:creationId xmlns:p14="http://schemas.microsoft.com/office/powerpoint/2010/main" val="303882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1060-0D3C-42DC-B17B-07032F0D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Alternating Projection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1A57A6-62A9-4E52-BA6E-2D37791F6D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Given convex 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1000" dirty="0"/>
              </a:p>
              <a:p>
                <a:endParaRPr lang="en-US" sz="1000" dirty="0"/>
              </a:p>
              <a:p>
                <a:r>
                  <a:rPr lang="en-US" dirty="0"/>
                  <a:t>Pick an initial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sz="1000" dirty="0"/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endParaRPr lang="en-US" dirty="0"/>
              </a:p>
              <a:p>
                <a:endParaRPr lang="en-US" sz="1000" dirty="0"/>
              </a:p>
              <a:p>
                <a:pPr lvl="1"/>
                <a:r>
                  <a:rPr lang="en-US" dirty="0"/>
                  <a:t>Select an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∈{1,…,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1"/>
                <a:endParaRPr lang="en-US" sz="100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Pro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Selection can be round-robin or at random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1A57A6-62A9-4E52-BA6E-2D37791F6D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13E0-8ECF-4F49-9E2A-39F0DA29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7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214E-D33F-472B-A962-4D67C129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Onto Linear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0C6329-12FB-47BD-AD86-D26BCE034F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0C6329-12FB-47BD-AD86-D26BCE034F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4A942-3148-4D5C-9944-68E463FB5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6C043C-F8FA-4B4E-B9C6-47796E6FD77F}"/>
              </a:ext>
            </a:extLst>
          </p:cNvPr>
          <p:cNvSpPr txBox="1"/>
          <p:nvPr/>
        </p:nvSpPr>
        <p:spPr>
          <a:xfrm>
            <a:off x="2039447" y="2088642"/>
            <a:ext cx="506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the projection onto each of the constraints?</a:t>
            </a:r>
          </a:p>
        </p:txBody>
      </p:sp>
    </p:spTree>
    <p:extLst>
      <p:ext uri="{BB962C8B-B14F-4D97-AF65-F5344CB8AC3E}">
        <p14:creationId xmlns:p14="http://schemas.microsoft.com/office/powerpoint/2010/main" val="404473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AA5E8-7218-41B1-9187-1FE63691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Stochastic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EC45B2-40C9-48D7-9B1C-26AB2FFE1F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sz="1000" dirty="0"/>
              </a:p>
              <a:p>
                <a:r>
                  <a:rPr lang="en-US" dirty="0"/>
                  <a:t>Suppose that we wanted to project onto the set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doubly stochastic matrices, i.e., nonnegative matrices whose row and column sums are equal to one</a:t>
                </a:r>
              </a:p>
              <a:p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  <a:p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EC45B2-40C9-48D7-9B1C-26AB2FFE1F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2" r="-1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0858D-D972-44AD-97FD-5E556815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C697A-201D-44CC-93A4-90E355C85DF0}"/>
              </a:ext>
            </a:extLst>
          </p:cNvPr>
          <p:cNvSpPr txBox="1"/>
          <p:nvPr/>
        </p:nvSpPr>
        <p:spPr>
          <a:xfrm>
            <a:off x="2031768" y="5707563"/>
            <a:ext cx="506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the projection onto each of the constraints?</a:t>
            </a:r>
          </a:p>
        </p:txBody>
      </p:sp>
    </p:spTree>
    <p:extLst>
      <p:ext uri="{BB962C8B-B14F-4D97-AF65-F5344CB8AC3E}">
        <p14:creationId xmlns:p14="http://schemas.microsoft.com/office/powerpoint/2010/main" val="88523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30677</TotalTime>
  <Words>376</Words>
  <Application>Microsoft Office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Custom Design</vt:lpstr>
      <vt:lpstr>Alternating Projections</vt:lpstr>
      <vt:lpstr>Motivation</vt:lpstr>
      <vt:lpstr>Intersections of Convex Sets</vt:lpstr>
      <vt:lpstr>Alternating Projection</vt:lpstr>
      <vt:lpstr>Alternating Projection</vt:lpstr>
      <vt:lpstr>Alternating Projection</vt:lpstr>
      <vt:lpstr>General Alternating Projection</vt:lpstr>
      <vt:lpstr>Projection Onto Linear Constraints</vt:lpstr>
      <vt:lpstr>Doubly Stochastic Matrices</vt:lpstr>
      <vt:lpstr>Projection Onto DSMs</vt:lpstr>
      <vt:lpstr>Projection onto SDP Constraints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lxe072000</dc:creator>
  <cp:lastModifiedBy>Ruozzi, Nicholas</cp:lastModifiedBy>
  <cp:revision>476</cp:revision>
  <dcterms:created xsi:type="dcterms:W3CDTF">2011-08-25T15:49:05Z</dcterms:created>
  <dcterms:modified xsi:type="dcterms:W3CDTF">2021-10-12T15:44:36Z</dcterms:modified>
</cp:coreProperties>
</file>