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6" r:id="rId3"/>
    <p:sldId id="299" r:id="rId4"/>
    <p:sldId id="317" r:id="rId5"/>
    <p:sldId id="318" r:id="rId6"/>
    <p:sldId id="319" r:id="rId7"/>
    <p:sldId id="322" r:id="rId8"/>
    <p:sldId id="320" r:id="rId9"/>
    <p:sldId id="321" r:id="rId10"/>
    <p:sldId id="323" r:id="rId11"/>
    <p:sldId id="331" r:id="rId12"/>
    <p:sldId id="332" r:id="rId13"/>
    <p:sldId id="324" r:id="rId14"/>
    <p:sldId id="329" r:id="rId15"/>
    <p:sldId id="325" r:id="rId16"/>
    <p:sldId id="326" r:id="rId17"/>
    <p:sldId id="327" r:id="rId18"/>
    <p:sldId id="330" r:id="rId19"/>
    <p:sldId id="32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270" autoAdjust="0"/>
  </p:normalViewPr>
  <p:slideViewPr>
    <p:cSldViewPr snapToGrid="0" snapToObjects="1">
      <p:cViewPr varScale="1">
        <p:scale>
          <a:sx n="184" d="100"/>
          <a:sy n="184" d="100"/>
        </p:scale>
        <p:origin x="111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Proximal Gradient Descent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1CEC-3129-4EAA-B2E8-03D45FDE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BE69A-BF88-4D5A-BED1-4D8E07131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dirty="0"/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differentiable,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/>
              </a:p>
              <a:p>
                <a:endParaRPr lang="en-US" sz="1000" dirty="0"/>
              </a:p>
              <a:p>
                <a:r>
                  <a:rPr lang="en-US" dirty="0"/>
                  <a:t>Same is true for non-differentiable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where the gradient is replaced with </a:t>
                </a:r>
                <a:r>
                  <a:rPr lang="en-US" dirty="0" err="1"/>
                  <a:t>subgradients</a:t>
                </a:r>
                <a:r>
                  <a:rPr lang="en-US" dirty="0"/>
                  <a:t>, i.e., zero must be in the </a:t>
                </a:r>
                <a:r>
                  <a:rPr lang="en-US" dirty="0" err="1"/>
                  <a:t>subgradient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BE69A-BF88-4D5A-BED1-4D8E07131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176B8-AC9B-4753-AA14-44906ACE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8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97DFB0-32C5-4576-AB60-3C00155E21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Differentiable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97DFB0-32C5-4576-AB60-3C00155E2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05" t="-19266" b="-4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ED6F-D20C-43C6-9F94-6A56E2D8F3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Gradient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:r>
                  <a:rPr lang="en-US" dirty="0"/>
                  <a:t>So,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ED6F-D20C-43C6-9F94-6A56E2D8F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1BCF1-5F29-4E2B-80C4-85414231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8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97DFB0-32C5-4576-AB60-3C00155E21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Differentiable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97DFB0-32C5-4576-AB60-3C00155E2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05" t="-19266" b="-4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ED6F-D20C-43C6-9F94-6A56E2D8F3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Gradient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:r>
                  <a:rPr lang="en-US" dirty="0"/>
                  <a:t>So,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𝛾𝜆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ED6F-D20C-43C6-9F94-6A56E2D8F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1BCF1-5F29-4E2B-80C4-85414231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7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7300AD-AAFF-4A00-91D9-78627897DE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7300AD-AAFF-4A00-91D9-78627897D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9266" b="-4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Set of </a:t>
                </a:r>
                <a:r>
                  <a:rPr lang="en-US" sz="2000" dirty="0" err="1"/>
                  <a:t>subgradients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are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&gt;0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&lt;0   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∈[−1,1]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𝑜𝑡h𝑒𝑟𝑤𝑖𝑠𝑒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       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DEED-071A-43A3-A69F-B2954682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7300AD-AAFF-4A00-91D9-78627897DE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7300AD-AAFF-4A00-91D9-78627897D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9266" b="-4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Set of </a:t>
                </a:r>
                <a:r>
                  <a:rPr lang="en-US" sz="2000" dirty="0" err="1"/>
                  <a:t>subgradients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are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&gt;0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&lt;0   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∈[−1,1]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𝑜𝑡h𝑒𝑟𝑤𝑖𝑠𝑒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       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:r>
                  <a:rPr lang="en-US" sz="2000" dirty="0"/>
                  <a:t>So, at an optimum,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         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&lt;−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</m:mr>
                              </m: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DEED-071A-43A3-A69F-B2954682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97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00AD-AAFF-4A00-91D9-7862789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𝑟𝑜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         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&lt;−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</m:mr>
                              </m: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r>
                  <a:rPr lang="en-US" sz="2000" dirty="0"/>
                  <a:t>For example,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000" dirty="0"/>
                  <a:t>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penalized regression (called LASSO)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000" dirty="0"/>
                  <a:t>Compare:</a:t>
                </a:r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𝑝𝑟𝑜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𝑠𝑖𝑔𝑛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DEED-071A-43A3-A69F-B2954682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9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3794-41FA-4A21-832B-E9FFFF8B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8723E-3CD6-4BA5-B315-9E15CF6D5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𝑠𝑖𝑔𝑛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8723E-3CD6-4BA5-B315-9E15CF6D5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7B251-CF0A-440B-B4DE-3F1C5DCA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8" name="Picture 4" descr="[video-to-gif output image]">
            <a:extLst>
              <a:ext uri="{FF2B5EF4-FFF2-40B4-BE49-F238E27FC236}">
                <a16:creationId xmlns:a16="http://schemas.microsoft.com/office/drawing/2014/main" id="{D64551D6-2DAE-404A-A57B-D619207DD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706662-729B-40D2-AFA0-2B3FA73D58EF}"/>
                  </a:ext>
                </a:extLst>
              </p:cNvPr>
              <p:cNvSpPr txBox="1"/>
              <p:nvPr/>
            </p:nvSpPr>
            <p:spPr>
              <a:xfrm>
                <a:off x="2705378" y="962354"/>
                <a:ext cx="3661323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706662-729B-40D2-AFA0-2B3FA73D5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378" y="962354"/>
                <a:ext cx="3661323" cy="373051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51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3794-41FA-4A21-832B-E9FFFF8B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Gradient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8723E-3CD6-4BA5-B315-9E15CF6D5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8723E-3CD6-4BA5-B315-9E15CF6D5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7B251-CF0A-440B-B4DE-3F1C5DCA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[video-to-gif output image]">
            <a:extLst>
              <a:ext uri="{FF2B5EF4-FFF2-40B4-BE49-F238E27FC236}">
                <a16:creationId xmlns:a16="http://schemas.microsoft.com/office/drawing/2014/main" id="{6F2448F8-74A8-4CED-BDEF-45A2214FF5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43468-8E4D-4847-998B-A60D177EF2DE}"/>
                  </a:ext>
                </a:extLst>
              </p:cNvPr>
              <p:cNvSpPr txBox="1"/>
              <p:nvPr/>
            </p:nvSpPr>
            <p:spPr>
              <a:xfrm>
                <a:off x="2705378" y="962354"/>
                <a:ext cx="3661323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43468-8E4D-4847-998B-A60D177EF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378" y="962354"/>
                <a:ext cx="3661323" cy="373051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71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D7B6-76B4-48F7-8CB1-484ABF3C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F1CDA-F6E3-4261-9B9F-525665163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Gradient descent is a special case of proximal gradient descent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</m:oMath>
                  </m:oMathPara>
                </a14:m>
                <a:endParaRPr lang="en-US" sz="1050" dirty="0"/>
              </a:p>
              <a:p>
                <a:r>
                  <a:rPr lang="en-US" dirty="0"/>
                  <a:t>Proximal gradient descent: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F1CDA-F6E3-4261-9B9F-525665163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5D8D4-A6E0-4B36-855C-A6BC6794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4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D7B6-76B4-48F7-8CB1-484ABF3C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F1CDA-F6E3-4261-9B9F-525665163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Projected gradient descent is a special case of proximal gradient descent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the indicator of the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 otherwise)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dirty="0"/>
              </a:p>
              <a:p>
                <a:endParaRPr lang="en-US" sz="1050" dirty="0"/>
              </a:p>
              <a:p>
                <a:r>
                  <a:rPr lang="en-US" dirty="0"/>
                  <a:t>Proximal gradient descent: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F1CDA-F6E3-4261-9B9F-525665163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5D8D4-A6E0-4B36-855C-A6BC6794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6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Method to find local optima of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differentiable 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Intuition: gradient tells us direction of greatest increase, negative gradient gives us direction of greatest decrease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Take steps in directions that reduce the function value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Definition of derivative guarantees that if we take a small enough step in the direction of the negative gradient, the function will decrease in value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How small is small enough?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4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 for a differentiable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7F048-A5A9-4704-9840-B5D5070A2C7D}"/>
              </a:ext>
            </a:extLst>
          </p:cNvPr>
          <p:cNvSpPr txBox="1"/>
          <p:nvPr/>
        </p:nvSpPr>
        <p:spPr>
          <a:xfrm>
            <a:off x="3470492" y="4634006"/>
            <a:ext cx="2131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When do we stop?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7F048-A5A9-4704-9840-B5D5070A2C7D}"/>
                  </a:ext>
                </a:extLst>
              </p:cNvPr>
              <p:cNvSpPr txBox="1"/>
              <p:nvPr/>
            </p:nvSpPr>
            <p:spPr>
              <a:xfrm>
                <a:off x="1867981" y="4535684"/>
                <a:ext cx="54080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Iterate until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7F048-A5A9-4704-9840-B5D5070A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981" y="4535684"/>
                <a:ext cx="5408037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54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0E15-4425-4B66-8E98-C61B4102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7D159-4F8A-4680-8892-DC8F5A78D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Later in the course, we saw second order methods</a:t>
                </a:r>
              </a:p>
              <a:p>
                <a:endParaRPr lang="en-US" sz="1000" dirty="0"/>
              </a:p>
              <a:p>
                <a:r>
                  <a:rPr lang="en-US" dirty="0"/>
                  <a:t>Note, however, that the gradient descent update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equivalent to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actually corresponds to a quadratic approximation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7D159-4F8A-4680-8892-DC8F5A78D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6E1FF-BD2A-44EA-AC0D-355C11BD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5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DDBC-25FC-4116-A145-A806278A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Non-differentiable 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50845-ADC8-487D-B5DC-5D7929D06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Can apply a similar strategy even when the convex function to be minimized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differentiable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can be non-differentiable</a:t>
                </a:r>
              </a:p>
              <a:p>
                <a:endParaRPr lang="en-US" dirty="0"/>
              </a:p>
              <a:p>
                <a:r>
                  <a:rPr lang="en-US" dirty="0"/>
                  <a:t>Key idea: use the derivative information as before, but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in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50845-ADC8-487D-B5DC-5D7929D06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3A52A-5906-4DC2-BD6D-A2743105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6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DDBC-25FC-4116-A145-A806278A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Non-differentiable 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50845-ADC8-487D-B5DC-5D7929D06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Can apply a similar strategy even when the convex function to be minimized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differentiable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can be non-differentiable</a:t>
                </a:r>
              </a:p>
              <a:p>
                <a:endParaRPr lang="en-US" dirty="0"/>
              </a:p>
              <a:p>
                <a:r>
                  <a:rPr lang="en-US" dirty="0"/>
                  <a:t>Key idea: use the derivative information as before, but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in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∇</m:t>
                                              </m:r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50845-ADC8-487D-B5DC-5D7929D06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3A52A-5906-4DC2-BD6D-A2743105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6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1CEC-3129-4EAA-B2E8-03D45FDE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BE69A-BF88-4D5A-BED1-4D8E07131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Define the “</a:t>
                </a:r>
                <a:r>
                  <a:rPr lang="en-US" dirty="0" err="1"/>
                  <a:t>prox</a:t>
                </a:r>
                <a:r>
                  <a:rPr lang="en-US" dirty="0"/>
                  <a:t>” operator as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dirty="0"/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dirty="0"/>
                  <a:t>Proximal gradient descent: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Guaranteed to converge to a global minimum for convex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Like projected gradient and Frank-Wolfe, the efficacy of this approach depends on how easy it is to compute the optimization in the </a:t>
                </a:r>
                <a:r>
                  <a:rPr lang="en-US" dirty="0" err="1"/>
                  <a:t>prox</a:t>
                </a:r>
                <a:r>
                  <a:rPr lang="en-US" dirty="0"/>
                  <a:t> operator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BE69A-BF88-4D5A-BED1-4D8E07131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176B8-AC9B-4753-AA14-44906ACE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10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28131</TotalTime>
  <Words>866</Words>
  <Application>Microsoft Office PowerPoint</Application>
  <PresentationFormat>On-screen Show (4:3)</PresentationFormat>
  <Paragraphs>218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Proximal Gradient Descent</vt:lpstr>
      <vt:lpstr>Gradient Descent</vt:lpstr>
      <vt:lpstr>Gradient Descent</vt:lpstr>
      <vt:lpstr>Gradient Descent</vt:lpstr>
      <vt:lpstr>Gradient Descent</vt:lpstr>
      <vt:lpstr>Gradient Descent</vt:lpstr>
      <vt:lpstr>Non-differentiable Objectives</vt:lpstr>
      <vt:lpstr>Non-differentiable Objectives</vt:lpstr>
      <vt:lpstr>Proximal Gradient Descent</vt:lpstr>
      <vt:lpstr>Proximal Gradient Descent</vt:lpstr>
      <vt:lpstr>Differentiable h</vt:lpstr>
      <vt:lpstr>Differentiable h</vt:lpstr>
      <vt:lpstr>l_1 Norms</vt:lpstr>
      <vt:lpstr>l_1 Norms</vt:lpstr>
      <vt:lpstr>Some Examples</vt:lpstr>
      <vt:lpstr>Subgradient Descent</vt:lpstr>
      <vt:lpstr>Proximal Gradient</vt:lpstr>
      <vt:lpstr>Proximal Gradient Descent</vt:lpstr>
      <vt:lpstr>Proximal Gradient Descent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251</cp:revision>
  <dcterms:created xsi:type="dcterms:W3CDTF">2011-08-25T15:49:05Z</dcterms:created>
  <dcterms:modified xsi:type="dcterms:W3CDTF">2021-10-19T15:55:12Z</dcterms:modified>
</cp:coreProperties>
</file>