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301" r:id="rId4"/>
    <p:sldId id="295" r:id="rId5"/>
    <p:sldId id="377" r:id="rId6"/>
    <p:sldId id="378" r:id="rId7"/>
    <p:sldId id="379" r:id="rId8"/>
    <p:sldId id="380" r:id="rId9"/>
    <p:sldId id="344" r:id="rId10"/>
    <p:sldId id="351" r:id="rId11"/>
    <p:sldId id="356" r:id="rId12"/>
    <p:sldId id="349" r:id="rId13"/>
    <p:sldId id="352" r:id="rId14"/>
    <p:sldId id="353" r:id="rId15"/>
    <p:sldId id="354" r:id="rId16"/>
    <p:sldId id="355" r:id="rId17"/>
    <p:sldId id="357" r:id="rId18"/>
    <p:sldId id="373" r:id="rId19"/>
    <p:sldId id="346" r:id="rId20"/>
    <p:sldId id="374" r:id="rId21"/>
    <p:sldId id="347" r:id="rId22"/>
    <p:sldId id="348" r:id="rId23"/>
    <p:sldId id="364" r:id="rId24"/>
    <p:sldId id="370" r:id="rId25"/>
    <p:sldId id="368" r:id="rId26"/>
    <p:sldId id="371" r:id="rId27"/>
    <p:sldId id="372" r:id="rId28"/>
    <p:sldId id="365" r:id="rId29"/>
    <p:sldId id="366" r:id="rId30"/>
    <p:sldId id="375" r:id="rId31"/>
    <p:sldId id="369" r:id="rId32"/>
    <p:sldId id="376" r:id="rId33"/>
    <p:sldId id="381" r:id="rId34"/>
    <p:sldId id="382" r:id="rId35"/>
    <p:sldId id="393" r:id="rId36"/>
    <p:sldId id="391" r:id="rId37"/>
    <p:sldId id="392" r:id="rId38"/>
    <p:sldId id="394" r:id="rId39"/>
    <p:sldId id="358" r:id="rId40"/>
    <p:sldId id="363" r:id="rId41"/>
    <p:sldId id="345" r:id="rId42"/>
    <p:sldId id="388" r:id="rId43"/>
    <p:sldId id="389" r:id="rId44"/>
    <p:sldId id="360" r:id="rId45"/>
    <p:sldId id="387" r:id="rId46"/>
    <p:sldId id="384" r:id="rId47"/>
    <p:sldId id="395" r:id="rId48"/>
    <p:sldId id="396" r:id="rId49"/>
    <p:sldId id="397" r:id="rId50"/>
    <p:sldId id="385" r:id="rId51"/>
    <p:sldId id="39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6122" autoAdjust="0"/>
  </p:normalViewPr>
  <p:slideViewPr>
    <p:cSldViewPr snapToGrid="0" snapToObjects="1">
      <p:cViewPr varScale="1">
        <p:scale>
          <a:sx n="184" d="100"/>
          <a:sy n="184" d="100"/>
        </p:scale>
        <p:origin x="108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Submodular Functions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B476-BEA4-4595-A6E7-68A3DAC8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Diminishing Returns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42401-1468-4EE3-BCC1-0295BC339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Having more items can only decrease the benefit of acquiring another item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42401-1468-4EE3-BCC1-0295BC339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6DF32-9E2C-4405-9D49-A518CCCC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77D1B-8EAA-48F2-92D9-C61E2AF6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7" y="2048100"/>
            <a:ext cx="8179266" cy="11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2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C81D-EAE3-4B1B-B23D-ECE15C84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cut-function: a function over subsets of vertices joined by edges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9E1FF-2AF6-4541-BF84-146E57C1B600}"/>
              </a:ext>
            </a:extLst>
          </p:cNvPr>
          <p:cNvSpPr/>
          <p:nvPr/>
        </p:nvSpPr>
        <p:spPr>
          <a:xfrm>
            <a:off x="1216404" y="283338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38A0EF-E7C8-4078-9DBA-58E769EE4027}"/>
              </a:ext>
            </a:extLst>
          </p:cNvPr>
          <p:cNvSpPr/>
          <p:nvPr/>
        </p:nvSpPr>
        <p:spPr>
          <a:xfrm>
            <a:off x="3390551" y="4512579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D381F-E4F0-4236-BF25-3CD8F1FFEBCB}"/>
              </a:ext>
            </a:extLst>
          </p:cNvPr>
          <p:cNvSpPr/>
          <p:nvPr/>
        </p:nvSpPr>
        <p:spPr>
          <a:xfrm>
            <a:off x="3527345" y="2237764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29805-0D4B-4A4B-8974-F85211B91A62}"/>
              </a:ext>
            </a:extLst>
          </p:cNvPr>
          <p:cNvSpPr/>
          <p:nvPr/>
        </p:nvSpPr>
        <p:spPr>
          <a:xfrm>
            <a:off x="4938100" y="366194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358311-D7E2-4307-B69E-BEDD6A7A98EF}"/>
              </a:ext>
            </a:extLst>
          </p:cNvPr>
          <p:cNvSpPr/>
          <p:nvPr/>
        </p:nvSpPr>
        <p:spPr>
          <a:xfrm>
            <a:off x="6033083" y="2185333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9A9144-797A-4A47-9A57-702795A1877D}"/>
              </a:ext>
            </a:extLst>
          </p:cNvPr>
          <p:cNvSpPr/>
          <p:nvPr/>
        </p:nvSpPr>
        <p:spPr>
          <a:xfrm>
            <a:off x="6888760" y="3690457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94854D-3E9E-4D7A-B662-B096FDD6DA85}"/>
              </a:ext>
            </a:extLst>
          </p:cNvPr>
          <p:cNvSpPr/>
          <p:nvPr/>
        </p:nvSpPr>
        <p:spPr>
          <a:xfrm>
            <a:off x="2689654" y="3283591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094DB8-5D88-4772-8355-F0A5A8BE3750}"/>
              </a:ext>
            </a:extLst>
          </p:cNvPr>
          <p:cNvCxnSpPr>
            <a:cxnSpLocks/>
            <a:stCxn id="5" idx="5"/>
            <a:endCxn id="11" idx="2"/>
          </p:cNvCxnSpPr>
          <p:nvPr/>
        </p:nvCxnSpPr>
        <p:spPr>
          <a:xfrm>
            <a:off x="1724796" y="3341774"/>
            <a:ext cx="964858" cy="23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7BB0BB-23FD-44DA-A3BF-F44961EE526C}"/>
              </a:ext>
            </a:extLst>
          </p:cNvPr>
          <p:cNvCxnSpPr>
            <a:stCxn id="11" idx="7"/>
            <a:endCxn id="7" idx="3"/>
          </p:cNvCxnSpPr>
          <p:nvPr/>
        </p:nvCxnSpPr>
        <p:spPr>
          <a:xfrm flipV="1">
            <a:off x="3198046" y="2746156"/>
            <a:ext cx="416525" cy="624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99430-318C-4CB6-95A7-5D4E5A8A9465}"/>
              </a:ext>
            </a:extLst>
          </p:cNvPr>
          <p:cNvCxnSpPr>
            <a:stCxn id="11" idx="6"/>
            <a:endCxn id="8" idx="2"/>
          </p:cNvCxnSpPr>
          <p:nvPr/>
        </p:nvCxnSpPr>
        <p:spPr>
          <a:xfrm>
            <a:off x="3285272" y="3581400"/>
            <a:ext cx="1652828" cy="378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A673E-440B-42CB-BB54-EA0D0B50D899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3198046" y="3791983"/>
            <a:ext cx="279731" cy="80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0A4E5B-3FFF-4524-A698-F4DF603417FA}"/>
              </a:ext>
            </a:extLst>
          </p:cNvPr>
          <p:cNvCxnSpPr>
            <a:stCxn id="6" idx="6"/>
            <a:endCxn id="8" idx="3"/>
          </p:cNvCxnSpPr>
          <p:nvPr/>
        </p:nvCxnSpPr>
        <p:spPr>
          <a:xfrm flipV="1">
            <a:off x="3986169" y="4170334"/>
            <a:ext cx="1039157" cy="64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C75F1-B6D6-4629-ACA9-95601C53949F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4122963" y="2483142"/>
            <a:ext cx="1910120" cy="52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F85F28-8955-43EC-9197-18718AA29F1E}"/>
              </a:ext>
            </a:extLst>
          </p:cNvPr>
          <p:cNvCxnSpPr>
            <a:stCxn id="9" idx="3"/>
            <a:endCxn id="8" idx="7"/>
          </p:cNvCxnSpPr>
          <p:nvPr/>
        </p:nvCxnSpPr>
        <p:spPr>
          <a:xfrm flipH="1">
            <a:off x="5446492" y="2693725"/>
            <a:ext cx="673817" cy="1055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452B-E989-41E7-B3DA-847A5C774863}"/>
              </a:ext>
            </a:extLst>
          </p:cNvPr>
          <p:cNvCxnSpPr>
            <a:stCxn id="5" idx="7"/>
            <a:endCxn id="7" idx="2"/>
          </p:cNvCxnSpPr>
          <p:nvPr/>
        </p:nvCxnSpPr>
        <p:spPr>
          <a:xfrm flipV="1">
            <a:off x="1724796" y="2535573"/>
            <a:ext cx="1802549" cy="385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8CC638-A44E-4FF6-9B13-BF65F3772550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flipH="1" flipV="1">
            <a:off x="5533718" y="3959751"/>
            <a:ext cx="1355042" cy="28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35FE7-77E3-4258-B597-B12AC6817B97}"/>
              </a:ext>
            </a:extLst>
          </p:cNvPr>
          <p:cNvCxnSpPr>
            <a:stCxn id="9" idx="5"/>
            <a:endCxn id="10" idx="0"/>
          </p:cNvCxnSpPr>
          <p:nvPr/>
        </p:nvCxnSpPr>
        <p:spPr>
          <a:xfrm>
            <a:off x="6541475" y="2693725"/>
            <a:ext cx="645094" cy="996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2285E1-5E69-41E3-A7F2-40291437B5D0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4035737" y="2746156"/>
            <a:ext cx="989589" cy="1003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0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C81D-EAE3-4B1B-B23D-ECE15C84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cut-function: a function over subsets of vertices joined by edges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9E1FF-2AF6-4541-BF84-146E57C1B600}"/>
              </a:ext>
            </a:extLst>
          </p:cNvPr>
          <p:cNvSpPr/>
          <p:nvPr/>
        </p:nvSpPr>
        <p:spPr>
          <a:xfrm>
            <a:off x="1216404" y="2833382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38A0EF-E7C8-4078-9DBA-58E769EE4027}"/>
              </a:ext>
            </a:extLst>
          </p:cNvPr>
          <p:cNvSpPr/>
          <p:nvPr/>
        </p:nvSpPr>
        <p:spPr>
          <a:xfrm>
            <a:off x="3390551" y="4512579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D381F-E4F0-4236-BF25-3CD8F1FFEBCB}"/>
              </a:ext>
            </a:extLst>
          </p:cNvPr>
          <p:cNvSpPr/>
          <p:nvPr/>
        </p:nvSpPr>
        <p:spPr>
          <a:xfrm>
            <a:off x="3527345" y="2237764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29805-0D4B-4A4B-8974-F85211B91A62}"/>
              </a:ext>
            </a:extLst>
          </p:cNvPr>
          <p:cNvSpPr/>
          <p:nvPr/>
        </p:nvSpPr>
        <p:spPr>
          <a:xfrm>
            <a:off x="4938100" y="366194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358311-D7E2-4307-B69E-BEDD6A7A98EF}"/>
              </a:ext>
            </a:extLst>
          </p:cNvPr>
          <p:cNvSpPr/>
          <p:nvPr/>
        </p:nvSpPr>
        <p:spPr>
          <a:xfrm>
            <a:off x="6033083" y="2185333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9A9144-797A-4A47-9A57-702795A1877D}"/>
              </a:ext>
            </a:extLst>
          </p:cNvPr>
          <p:cNvSpPr/>
          <p:nvPr/>
        </p:nvSpPr>
        <p:spPr>
          <a:xfrm>
            <a:off x="6888760" y="3690457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94854D-3E9E-4D7A-B662-B096FDD6DA85}"/>
              </a:ext>
            </a:extLst>
          </p:cNvPr>
          <p:cNvSpPr/>
          <p:nvPr/>
        </p:nvSpPr>
        <p:spPr>
          <a:xfrm>
            <a:off x="2689654" y="3283591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094DB8-5D88-4772-8355-F0A5A8BE3750}"/>
              </a:ext>
            </a:extLst>
          </p:cNvPr>
          <p:cNvCxnSpPr>
            <a:cxnSpLocks/>
            <a:stCxn id="5" idx="5"/>
            <a:endCxn id="11" idx="2"/>
          </p:cNvCxnSpPr>
          <p:nvPr/>
        </p:nvCxnSpPr>
        <p:spPr>
          <a:xfrm>
            <a:off x="1724796" y="3341774"/>
            <a:ext cx="964858" cy="23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7BB0BB-23FD-44DA-A3BF-F44961EE526C}"/>
              </a:ext>
            </a:extLst>
          </p:cNvPr>
          <p:cNvCxnSpPr>
            <a:stCxn id="11" idx="7"/>
            <a:endCxn id="7" idx="3"/>
          </p:cNvCxnSpPr>
          <p:nvPr/>
        </p:nvCxnSpPr>
        <p:spPr>
          <a:xfrm flipV="1">
            <a:off x="3198046" y="2746156"/>
            <a:ext cx="416525" cy="624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99430-318C-4CB6-95A7-5D4E5A8A9465}"/>
              </a:ext>
            </a:extLst>
          </p:cNvPr>
          <p:cNvCxnSpPr>
            <a:stCxn id="11" idx="6"/>
            <a:endCxn id="8" idx="2"/>
          </p:cNvCxnSpPr>
          <p:nvPr/>
        </p:nvCxnSpPr>
        <p:spPr>
          <a:xfrm>
            <a:off x="3285272" y="3581400"/>
            <a:ext cx="1652828" cy="378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A673E-440B-42CB-BB54-EA0D0B50D899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3198046" y="3791983"/>
            <a:ext cx="279731" cy="80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0A4E5B-3FFF-4524-A698-F4DF603417FA}"/>
              </a:ext>
            </a:extLst>
          </p:cNvPr>
          <p:cNvCxnSpPr>
            <a:stCxn id="6" idx="6"/>
            <a:endCxn id="8" idx="3"/>
          </p:cNvCxnSpPr>
          <p:nvPr/>
        </p:nvCxnSpPr>
        <p:spPr>
          <a:xfrm flipV="1">
            <a:off x="3986169" y="4170334"/>
            <a:ext cx="1039157" cy="640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C75F1-B6D6-4629-ACA9-95601C53949F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4122963" y="2483142"/>
            <a:ext cx="1910120" cy="52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F85F28-8955-43EC-9197-18718AA29F1E}"/>
              </a:ext>
            </a:extLst>
          </p:cNvPr>
          <p:cNvCxnSpPr>
            <a:stCxn id="9" idx="3"/>
            <a:endCxn id="8" idx="7"/>
          </p:cNvCxnSpPr>
          <p:nvPr/>
        </p:nvCxnSpPr>
        <p:spPr>
          <a:xfrm flipH="1">
            <a:off x="5446492" y="2693725"/>
            <a:ext cx="673817" cy="1055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452B-E989-41E7-B3DA-847A5C774863}"/>
              </a:ext>
            </a:extLst>
          </p:cNvPr>
          <p:cNvCxnSpPr>
            <a:stCxn id="5" idx="7"/>
            <a:endCxn id="7" idx="2"/>
          </p:cNvCxnSpPr>
          <p:nvPr/>
        </p:nvCxnSpPr>
        <p:spPr>
          <a:xfrm flipV="1">
            <a:off x="1724796" y="2535573"/>
            <a:ext cx="1802549" cy="385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8CC638-A44E-4FF6-9B13-BF65F3772550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flipH="1" flipV="1">
            <a:off x="5533718" y="3959751"/>
            <a:ext cx="1355042" cy="28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35FE7-77E3-4258-B597-B12AC6817B97}"/>
              </a:ext>
            </a:extLst>
          </p:cNvPr>
          <p:cNvCxnSpPr>
            <a:stCxn id="9" idx="5"/>
            <a:endCxn id="10" idx="0"/>
          </p:cNvCxnSpPr>
          <p:nvPr/>
        </p:nvCxnSpPr>
        <p:spPr>
          <a:xfrm>
            <a:off x="6541475" y="2693725"/>
            <a:ext cx="645094" cy="996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2285E1-5E69-41E3-A7F2-40291437B5D0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4035737" y="2746156"/>
            <a:ext cx="989589" cy="1003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B3FDC2-F7A2-4671-9ACF-43FE21A8E298}"/>
              </a:ext>
            </a:extLst>
          </p:cNvPr>
          <p:cNvSpPr txBox="1"/>
          <p:nvPr/>
        </p:nvSpPr>
        <p:spPr>
          <a:xfrm>
            <a:off x="1021574" y="5553329"/>
            <a:ext cx="710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some subset of the vertices (blue)</a:t>
            </a:r>
          </a:p>
          <a:p>
            <a:pPr algn="ctr"/>
            <a:r>
              <a:rPr lang="en-US" dirty="0"/>
              <a:t>The cut edges are those that touch one blue vertex one white vertex (red)</a:t>
            </a:r>
          </a:p>
        </p:txBody>
      </p:sp>
    </p:spTree>
    <p:extLst>
      <p:ext uri="{BB962C8B-B14F-4D97-AF65-F5344CB8AC3E}">
        <p14:creationId xmlns:p14="http://schemas.microsoft.com/office/powerpoint/2010/main" val="402443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cut-function: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=#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𝑐𝑢𝑡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𝑒𝑑𝑔𝑒𝑠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9E1FF-2AF6-4541-BF84-146E57C1B600}"/>
              </a:ext>
            </a:extLst>
          </p:cNvPr>
          <p:cNvSpPr/>
          <p:nvPr/>
        </p:nvSpPr>
        <p:spPr>
          <a:xfrm>
            <a:off x="1216404" y="2833382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38A0EF-E7C8-4078-9DBA-58E769EE4027}"/>
              </a:ext>
            </a:extLst>
          </p:cNvPr>
          <p:cNvSpPr/>
          <p:nvPr/>
        </p:nvSpPr>
        <p:spPr>
          <a:xfrm>
            <a:off x="3390551" y="4512579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D381F-E4F0-4236-BF25-3CD8F1FFEBCB}"/>
              </a:ext>
            </a:extLst>
          </p:cNvPr>
          <p:cNvSpPr/>
          <p:nvPr/>
        </p:nvSpPr>
        <p:spPr>
          <a:xfrm>
            <a:off x="3527345" y="2237764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29805-0D4B-4A4B-8974-F85211B91A62}"/>
              </a:ext>
            </a:extLst>
          </p:cNvPr>
          <p:cNvSpPr/>
          <p:nvPr/>
        </p:nvSpPr>
        <p:spPr>
          <a:xfrm>
            <a:off x="4938100" y="366194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358311-D7E2-4307-B69E-BEDD6A7A98EF}"/>
              </a:ext>
            </a:extLst>
          </p:cNvPr>
          <p:cNvSpPr/>
          <p:nvPr/>
        </p:nvSpPr>
        <p:spPr>
          <a:xfrm>
            <a:off x="6033083" y="2185333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9A9144-797A-4A47-9A57-702795A1877D}"/>
              </a:ext>
            </a:extLst>
          </p:cNvPr>
          <p:cNvSpPr/>
          <p:nvPr/>
        </p:nvSpPr>
        <p:spPr>
          <a:xfrm>
            <a:off x="6888760" y="3690457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94854D-3E9E-4D7A-B662-B096FDD6DA85}"/>
              </a:ext>
            </a:extLst>
          </p:cNvPr>
          <p:cNvSpPr/>
          <p:nvPr/>
        </p:nvSpPr>
        <p:spPr>
          <a:xfrm>
            <a:off x="2689654" y="3283591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094DB8-5D88-4772-8355-F0A5A8BE3750}"/>
              </a:ext>
            </a:extLst>
          </p:cNvPr>
          <p:cNvCxnSpPr>
            <a:cxnSpLocks/>
            <a:stCxn id="5" idx="5"/>
            <a:endCxn id="11" idx="2"/>
          </p:cNvCxnSpPr>
          <p:nvPr/>
        </p:nvCxnSpPr>
        <p:spPr>
          <a:xfrm>
            <a:off x="1724796" y="3341774"/>
            <a:ext cx="964858" cy="23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7BB0BB-23FD-44DA-A3BF-F44961EE526C}"/>
              </a:ext>
            </a:extLst>
          </p:cNvPr>
          <p:cNvCxnSpPr>
            <a:stCxn id="11" idx="7"/>
            <a:endCxn id="7" idx="3"/>
          </p:cNvCxnSpPr>
          <p:nvPr/>
        </p:nvCxnSpPr>
        <p:spPr>
          <a:xfrm flipV="1">
            <a:off x="3198046" y="2746156"/>
            <a:ext cx="416525" cy="624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99430-318C-4CB6-95A7-5D4E5A8A9465}"/>
              </a:ext>
            </a:extLst>
          </p:cNvPr>
          <p:cNvCxnSpPr>
            <a:stCxn id="11" idx="6"/>
            <a:endCxn id="8" idx="2"/>
          </p:cNvCxnSpPr>
          <p:nvPr/>
        </p:nvCxnSpPr>
        <p:spPr>
          <a:xfrm>
            <a:off x="3285272" y="3581400"/>
            <a:ext cx="1652828" cy="378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A673E-440B-42CB-BB54-EA0D0B50D899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3198046" y="3791983"/>
            <a:ext cx="279731" cy="80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0A4E5B-3FFF-4524-A698-F4DF603417FA}"/>
              </a:ext>
            </a:extLst>
          </p:cNvPr>
          <p:cNvCxnSpPr>
            <a:stCxn id="6" idx="6"/>
            <a:endCxn id="8" idx="3"/>
          </p:cNvCxnSpPr>
          <p:nvPr/>
        </p:nvCxnSpPr>
        <p:spPr>
          <a:xfrm flipV="1">
            <a:off x="3986169" y="4170334"/>
            <a:ext cx="1039157" cy="640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C75F1-B6D6-4629-ACA9-95601C53949F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4122963" y="2483142"/>
            <a:ext cx="1910120" cy="52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F85F28-8955-43EC-9197-18718AA29F1E}"/>
              </a:ext>
            </a:extLst>
          </p:cNvPr>
          <p:cNvCxnSpPr>
            <a:stCxn id="9" idx="3"/>
            <a:endCxn id="8" idx="7"/>
          </p:cNvCxnSpPr>
          <p:nvPr/>
        </p:nvCxnSpPr>
        <p:spPr>
          <a:xfrm flipH="1">
            <a:off x="5446492" y="2693725"/>
            <a:ext cx="673817" cy="1055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452B-E989-41E7-B3DA-847A5C774863}"/>
              </a:ext>
            </a:extLst>
          </p:cNvPr>
          <p:cNvCxnSpPr>
            <a:stCxn id="5" idx="7"/>
            <a:endCxn id="7" idx="2"/>
          </p:cNvCxnSpPr>
          <p:nvPr/>
        </p:nvCxnSpPr>
        <p:spPr>
          <a:xfrm flipV="1">
            <a:off x="1724796" y="2535573"/>
            <a:ext cx="1802549" cy="385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8CC638-A44E-4FF6-9B13-BF65F3772550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flipH="1" flipV="1">
            <a:off x="5533718" y="3959751"/>
            <a:ext cx="1355042" cy="28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35FE7-77E3-4258-B597-B12AC6817B97}"/>
              </a:ext>
            </a:extLst>
          </p:cNvPr>
          <p:cNvCxnSpPr>
            <a:stCxn id="9" idx="5"/>
            <a:endCxn id="10" idx="0"/>
          </p:cNvCxnSpPr>
          <p:nvPr/>
        </p:nvCxnSpPr>
        <p:spPr>
          <a:xfrm>
            <a:off x="6541475" y="2693725"/>
            <a:ext cx="645094" cy="996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2285E1-5E69-41E3-A7F2-40291437B5D0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4035737" y="2746156"/>
            <a:ext cx="989589" cy="1003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B3FDC2-F7A2-4671-9ACF-43FE21A8E298}"/>
              </a:ext>
            </a:extLst>
          </p:cNvPr>
          <p:cNvSpPr txBox="1"/>
          <p:nvPr/>
        </p:nvSpPr>
        <p:spPr>
          <a:xfrm>
            <a:off x="1021574" y="5553329"/>
            <a:ext cx="710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some subset of the vertices (blue)</a:t>
            </a:r>
          </a:p>
          <a:p>
            <a:pPr algn="ctr"/>
            <a:r>
              <a:rPr lang="en-US" dirty="0"/>
              <a:t>The cut edges are those that touch one blue vertex one white vertex (red)</a:t>
            </a:r>
          </a:p>
        </p:txBody>
      </p:sp>
    </p:spTree>
    <p:extLst>
      <p:ext uri="{BB962C8B-B14F-4D97-AF65-F5344CB8AC3E}">
        <p14:creationId xmlns:p14="http://schemas.microsoft.com/office/powerpoint/2010/main" val="123247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52453C-AFF9-4418-BFC9-0263C9B3F9AC}"/>
              </a:ext>
            </a:extLst>
          </p:cNvPr>
          <p:cNvGrpSpPr/>
          <p:nvPr/>
        </p:nvGrpSpPr>
        <p:grpSpPr>
          <a:xfrm>
            <a:off x="851799" y="4400427"/>
            <a:ext cx="2666998" cy="1243667"/>
            <a:chOff x="1216404" y="2185333"/>
            <a:chExt cx="6267974" cy="29228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A9E1FF-2AF6-4541-BF84-146E57C1B600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38A0EF-E7C8-4078-9DBA-58E769EE4027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4D381F-E4F0-4236-BF25-3CD8F1FFEBCB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329805-0D4B-4A4B-8974-F85211B91A62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358311-D7E2-4307-B69E-BEDD6A7A98EF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9A9144-797A-4A47-9A57-702795A1877D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4854D-3E9E-4D7A-B662-B096FDD6DA8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094DB8-5D88-4772-8355-F0A5A8BE3750}"/>
                </a:ext>
              </a:extLst>
            </p:cNvPr>
            <p:cNvCxnSpPr>
              <a:cxnSpLocks/>
              <a:stCxn id="5" idx="5"/>
              <a:endCxn id="11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7BB0BB-23FD-44DA-A3BF-F44961EE526C}"/>
                </a:ext>
              </a:extLst>
            </p:cNvPr>
            <p:cNvCxnSpPr>
              <a:stCxn id="11" idx="7"/>
              <a:endCxn id="7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299430-318C-4CB6-95A7-5D4E5A8A9465}"/>
                </a:ext>
              </a:extLst>
            </p:cNvPr>
            <p:cNvCxnSpPr>
              <a:stCxn id="11" idx="6"/>
              <a:endCxn id="8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7A673E-440B-42CB-BB54-EA0D0B50D899}"/>
                </a:ext>
              </a:extLst>
            </p:cNvPr>
            <p:cNvCxnSpPr>
              <a:stCxn id="11" idx="5"/>
              <a:endCxn id="6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0A4E5B-3FFF-4524-A698-F4DF603417FA}"/>
                </a:ext>
              </a:extLst>
            </p:cNvPr>
            <p:cNvCxnSpPr>
              <a:stCxn id="6" idx="6"/>
              <a:endCxn id="8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EC75F1-B6D6-4629-ACA9-95601C53949F}"/>
                </a:ext>
              </a:extLst>
            </p:cNvPr>
            <p:cNvCxnSpPr>
              <a:stCxn id="7" idx="6"/>
              <a:endCxn id="9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F85F28-8955-43EC-9197-18718AA29F1E}"/>
                </a:ext>
              </a:extLst>
            </p:cNvPr>
            <p:cNvCxnSpPr>
              <a:stCxn id="9" idx="3"/>
              <a:endCxn id="8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57452B-E989-41E7-B3DA-847A5C774863}"/>
                </a:ext>
              </a:extLst>
            </p:cNvPr>
            <p:cNvCxnSpPr>
              <a:stCxn id="5" idx="7"/>
              <a:endCxn id="7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8CC638-A44E-4FF6-9B13-BF65F3772550}"/>
                </a:ext>
              </a:extLst>
            </p:cNvPr>
            <p:cNvCxnSpPr>
              <a:stCxn id="10" idx="2"/>
              <a:endCxn id="8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035FE7-77E3-4258-B597-B12AC6817B97}"/>
                </a:ext>
              </a:extLst>
            </p:cNvPr>
            <p:cNvCxnSpPr>
              <a:stCxn id="9" idx="5"/>
              <a:endCxn id="10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2285E1-5E69-41E3-A7F2-40291437B5D0}"/>
                </a:ext>
              </a:extLst>
            </p:cNvPr>
            <p:cNvCxnSpPr>
              <a:stCxn id="7" idx="5"/>
              <a:endCxn id="8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DF2DFB-0B93-44AD-B666-915C695E3B47}"/>
              </a:ext>
            </a:extLst>
          </p:cNvPr>
          <p:cNvGrpSpPr/>
          <p:nvPr/>
        </p:nvGrpSpPr>
        <p:grpSpPr>
          <a:xfrm>
            <a:off x="851799" y="2102600"/>
            <a:ext cx="2666998" cy="1243667"/>
            <a:chOff x="1216404" y="2185333"/>
            <a:chExt cx="6267974" cy="29228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E0A302-F25C-4EAB-9181-6F4C02A3F906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5EEF3E-F1AC-4711-9D6E-C9D7DF408413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27D63-840B-4D05-A7D4-F5C3645A6CE3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CCDC0F5-6520-4F47-857A-576C6A0F1503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EB6F9B-A8D5-4FF5-819D-9FB1E9A3C550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4C7EB4-E7ED-47C5-A1CE-7A978AA42FC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FFC9B-0A77-4ABC-8B85-35AC9E33903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61B31D-915A-473D-9140-7DE54D48E491}"/>
                </a:ext>
              </a:extLst>
            </p:cNvPr>
            <p:cNvCxnSpPr>
              <a:cxnSpLocks/>
              <a:stCxn id="28" idx="5"/>
              <a:endCxn id="38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E9E38E-F68E-4C52-AE6C-27F9B9F997CF}"/>
                </a:ext>
              </a:extLst>
            </p:cNvPr>
            <p:cNvCxnSpPr>
              <a:stCxn id="38" idx="7"/>
              <a:endCxn id="3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8C76B7-60C2-47D7-A00B-B67FF44E667C}"/>
                </a:ext>
              </a:extLst>
            </p:cNvPr>
            <p:cNvCxnSpPr>
              <a:stCxn id="38" idx="6"/>
              <a:endCxn id="3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5C9496-ABF8-4A21-86AB-89D0F538D128}"/>
                </a:ext>
              </a:extLst>
            </p:cNvPr>
            <p:cNvCxnSpPr>
              <a:stCxn id="38" idx="5"/>
              <a:endCxn id="30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1EA306-2087-4C97-B6D0-E5692294A200}"/>
                </a:ext>
              </a:extLst>
            </p:cNvPr>
            <p:cNvCxnSpPr>
              <a:stCxn id="30" idx="6"/>
              <a:endCxn id="3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C00D10-C594-477C-AA01-CF11763D23D5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0637BAC-C472-4EDC-B8E1-8E45314824F2}"/>
                </a:ext>
              </a:extLst>
            </p:cNvPr>
            <p:cNvCxnSpPr>
              <a:stCxn id="35" idx="3"/>
              <a:endCxn id="3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D41659-4EDA-489D-97C5-E7EE94BC263A}"/>
                </a:ext>
              </a:extLst>
            </p:cNvPr>
            <p:cNvCxnSpPr>
              <a:stCxn id="28" idx="7"/>
              <a:endCxn id="3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9C22A2-3396-4869-AAA5-444CE835F67E}"/>
                </a:ext>
              </a:extLst>
            </p:cNvPr>
            <p:cNvCxnSpPr>
              <a:stCxn id="37" idx="2"/>
              <a:endCxn id="3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4912A8-00CF-40B9-9CF0-009E71A57FD8}"/>
                </a:ext>
              </a:extLst>
            </p:cNvPr>
            <p:cNvCxnSpPr>
              <a:stCxn id="35" idx="5"/>
              <a:endCxn id="37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E113C4-E643-4FA2-B1CB-C72B02578A4F}"/>
                </a:ext>
              </a:extLst>
            </p:cNvPr>
            <p:cNvCxnSpPr>
              <a:stCxn id="32" idx="5"/>
              <a:endCxn id="3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593122B-794D-4731-83AB-C17211630C61}"/>
              </a:ext>
            </a:extLst>
          </p:cNvPr>
          <p:cNvGrpSpPr/>
          <p:nvPr/>
        </p:nvGrpSpPr>
        <p:grpSpPr>
          <a:xfrm>
            <a:off x="5818919" y="4307768"/>
            <a:ext cx="2666998" cy="1243667"/>
            <a:chOff x="1216404" y="2185333"/>
            <a:chExt cx="6267974" cy="292286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0D6733-1623-4729-9ACA-B217C7459C6C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2BF1AC-BA0C-4DE7-B42C-D51B13CF2E39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D96FC1-88E1-401F-9946-EF25F098ED72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B45355-2711-4D92-9EBC-773CA3C7D875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8C71171-C2E2-4A09-9072-FBDEA00CEA6A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14A4AD-8E9F-4C64-AB60-3AACDC336167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750FE21-99F5-44F4-B024-C22709D3EA9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181A75A-8B39-452C-9EA3-BA9507D0EE39}"/>
                </a:ext>
              </a:extLst>
            </p:cNvPr>
            <p:cNvCxnSpPr>
              <a:cxnSpLocks/>
              <a:stCxn id="51" idx="5"/>
              <a:endCxn id="57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D24D20-49E8-4CD8-B883-A61F60177036}"/>
                </a:ext>
              </a:extLst>
            </p:cNvPr>
            <p:cNvCxnSpPr>
              <a:stCxn id="57" idx="7"/>
              <a:endCxn id="53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33655C2-8648-4669-AB1D-260CB070BEBE}"/>
                </a:ext>
              </a:extLst>
            </p:cNvPr>
            <p:cNvCxnSpPr>
              <a:stCxn id="57" idx="6"/>
              <a:endCxn id="5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716AB-8A73-4C18-B421-C8C22455BBFB}"/>
                </a:ext>
              </a:extLst>
            </p:cNvPr>
            <p:cNvCxnSpPr>
              <a:stCxn id="57" idx="5"/>
              <a:endCxn id="52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B00FBC-DF42-4B44-BF36-1C800DCFF43E}"/>
                </a:ext>
              </a:extLst>
            </p:cNvPr>
            <p:cNvCxnSpPr>
              <a:stCxn id="52" idx="6"/>
              <a:endCxn id="5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A6BCBD-A9CC-4C8A-B32D-122C9D4C7643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A12E72-5197-472A-891A-0422B59988C6}"/>
                </a:ext>
              </a:extLst>
            </p:cNvPr>
            <p:cNvCxnSpPr>
              <a:stCxn id="55" idx="3"/>
              <a:endCxn id="5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B9FF34-8C33-4B3D-8EB6-E307B7F6C93D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F23A940-5111-4C2E-9244-23A1725C0BF2}"/>
                </a:ext>
              </a:extLst>
            </p:cNvPr>
            <p:cNvCxnSpPr>
              <a:stCxn id="56" idx="2"/>
              <a:endCxn id="5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8901DD-9C0D-4B9F-9508-57FDFE99A6DC}"/>
                </a:ext>
              </a:extLst>
            </p:cNvPr>
            <p:cNvCxnSpPr>
              <a:stCxn id="55" idx="5"/>
              <a:endCxn id="56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88AD45-EAF4-4F9F-8C78-CD56847FDB0B}"/>
                </a:ext>
              </a:extLst>
            </p:cNvPr>
            <p:cNvCxnSpPr>
              <a:stCxn id="53" idx="5"/>
              <a:endCxn id="5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C0369B6-5EAB-4AC4-8FAC-9203808C7C0C}"/>
              </a:ext>
            </a:extLst>
          </p:cNvPr>
          <p:cNvGrpSpPr/>
          <p:nvPr/>
        </p:nvGrpSpPr>
        <p:grpSpPr>
          <a:xfrm>
            <a:off x="5818919" y="2096338"/>
            <a:ext cx="2666998" cy="1243667"/>
            <a:chOff x="1216404" y="2185333"/>
            <a:chExt cx="6267974" cy="292286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2A130F6-2D73-41B8-AE07-7410EE3B76B7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EC93CA-CFD5-4E62-BF19-8DC154D9A94D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6A9F56-3007-430F-B689-5B4BCC3F805F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EE514E-182B-46E7-A1D1-C33D97D2089C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BBA33DE-6BE7-4560-A022-A9ABE91FD467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18B3264-0EB3-4C5F-AF47-89607EE8AE0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CDAB45A-DCDB-4602-A6C0-2B8FFB5B787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90066E-C719-49E2-A66E-55C45C974963}"/>
                </a:ext>
              </a:extLst>
            </p:cNvPr>
            <p:cNvCxnSpPr>
              <a:cxnSpLocks/>
              <a:stCxn id="70" idx="5"/>
              <a:endCxn id="76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55FE33B-1AB9-4DA5-8B20-204B4D26DEDB}"/>
                </a:ext>
              </a:extLst>
            </p:cNvPr>
            <p:cNvCxnSpPr>
              <a:stCxn id="76" idx="7"/>
              <a:endCxn id="7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7BBF1-A503-4DB2-9AAF-C7939BBAB2E1}"/>
                </a:ext>
              </a:extLst>
            </p:cNvPr>
            <p:cNvCxnSpPr>
              <a:stCxn id="76" idx="6"/>
              <a:endCxn id="73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86AA9A-E169-49D9-B948-9A6C595662AC}"/>
                </a:ext>
              </a:extLst>
            </p:cNvPr>
            <p:cNvCxnSpPr>
              <a:stCxn id="76" idx="5"/>
              <a:endCxn id="71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754F49-D1E1-44AE-972A-3F7E08666851}"/>
                </a:ext>
              </a:extLst>
            </p:cNvPr>
            <p:cNvCxnSpPr>
              <a:stCxn id="71" idx="6"/>
              <a:endCxn id="73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EF7413D-CE94-4101-990C-BA9B0BCDB6E3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0E51993-232E-47AD-B1F0-A1B246C56B75}"/>
                </a:ext>
              </a:extLst>
            </p:cNvPr>
            <p:cNvCxnSpPr>
              <a:stCxn id="74" idx="3"/>
              <a:endCxn id="73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7FF8ABC-D7A8-4E6E-B57A-B4CF71DC0169}"/>
                </a:ext>
              </a:extLst>
            </p:cNvPr>
            <p:cNvCxnSpPr>
              <a:stCxn id="70" idx="7"/>
              <a:endCxn id="7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8DBCA6F-46F3-4E24-80AE-182563C7CD0C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0E03C-4793-4AF2-8E0A-23BC4683C6B8}"/>
                </a:ext>
              </a:extLst>
            </p:cNvPr>
            <p:cNvCxnSpPr>
              <a:stCxn id="74" idx="5"/>
              <a:endCxn id="75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B49BEF-16B5-4B14-B099-011DC37BB758}"/>
                </a:ext>
              </a:extLst>
            </p:cNvPr>
            <p:cNvCxnSpPr>
              <a:stCxn id="72" idx="5"/>
              <a:endCxn id="73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53EB0F-3DBD-43A1-AD39-53A8EF105257}"/>
              </a:ext>
            </a:extLst>
          </p:cNvPr>
          <p:cNvSpPr txBox="1"/>
          <p:nvPr/>
        </p:nvSpPr>
        <p:spPr>
          <a:xfrm>
            <a:off x="1912182" y="36645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243CF2-56B8-48D2-A5E1-D8F93FB2F690}"/>
              </a:ext>
            </a:extLst>
          </p:cNvPr>
          <p:cNvSpPr txBox="1"/>
          <p:nvPr/>
        </p:nvSpPr>
        <p:spPr>
          <a:xfrm>
            <a:off x="6873547" y="36169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/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4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52453C-AFF9-4418-BFC9-0263C9B3F9AC}"/>
              </a:ext>
            </a:extLst>
          </p:cNvPr>
          <p:cNvGrpSpPr/>
          <p:nvPr/>
        </p:nvGrpSpPr>
        <p:grpSpPr>
          <a:xfrm>
            <a:off x="851799" y="4400427"/>
            <a:ext cx="2666998" cy="1243667"/>
            <a:chOff x="1216404" y="2185333"/>
            <a:chExt cx="6267974" cy="29228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A9E1FF-2AF6-4541-BF84-146E57C1B600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38A0EF-E7C8-4078-9DBA-58E769EE4027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4D381F-E4F0-4236-BF25-3CD8F1FFEBCB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329805-0D4B-4A4B-8974-F85211B91A62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358311-D7E2-4307-B69E-BEDD6A7A98EF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9A9144-797A-4A47-9A57-702795A1877D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4854D-3E9E-4D7A-B662-B096FDD6DA8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094DB8-5D88-4772-8355-F0A5A8BE3750}"/>
                </a:ext>
              </a:extLst>
            </p:cNvPr>
            <p:cNvCxnSpPr>
              <a:cxnSpLocks/>
              <a:stCxn id="5" idx="5"/>
              <a:endCxn id="11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7BB0BB-23FD-44DA-A3BF-F44961EE526C}"/>
                </a:ext>
              </a:extLst>
            </p:cNvPr>
            <p:cNvCxnSpPr>
              <a:stCxn id="11" idx="7"/>
              <a:endCxn id="7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299430-318C-4CB6-95A7-5D4E5A8A9465}"/>
                </a:ext>
              </a:extLst>
            </p:cNvPr>
            <p:cNvCxnSpPr>
              <a:stCxn id="11" idx="6"/>
              <a:endCxn id="8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7A673E-440B-42CB-BB54-EA0D0B50D899}"/>
                </a:ext>
              </a:extLst>
            </p:cNvPr>
            <p:cNvCxnSpPr>
              <a:stCxn id="11" idx="5"/>
              <a:endCxn id="6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0A4E5B-3FFF-4524-A698-F4DF603417FA}"/>
                </a:ext>
              </a:extLst>
            </p:cNvPr>
            <p:cNvCxnSpPr>
              <a:stCxn id="6" idx="6"/>
              <a:endCxn id="8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EC75F1-B6D6-4629-ACA9-95601C53949F}"/>
                </a:ext>
              </a:extLst>
            </p:cNvPr>
            <p:cNvCxnSpPr>
              <a:stCxn id="7" idx="6"/>
              <a:endCxn id="9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F85F28-8955-43EC-9197-18718AA29F1E}"/>
                </a:ext>
              </a:extLst>
            </p:cNvPr>
            <p:cNvCxnSpPr>
              <a:stCxn id="9" idx="3"/>
              <a:endCxn id="8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57452B-E989-41E7-B3DA-847A5C774863}"/>
                </a:ext>
              </a:extLst>
            </p:cNvPr>
            <p:cNvCxnSpPr>
              <a:stCxn id="5" idx="7"/>
              <a:endCxn id="7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8CC638-A44E-4FF6-9B13-BF65F3772550}"/>
                </a:ext>
              </a:extLst>
            </p:cNvPr>
            <p:cNvCxnSpPr>
              <a:stCxn id="10" idx="2"/>
              <a:endCxn id="8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035FE7-77E3-4258-B597-B12AC6817B97}"/>
                </a:ext>
              </a:extLst>
            </p:cNvPr>
            <p:cNvCxnSpPr>
              <a:stCxn id="9" idx="5"/>
              <a:endCxn id="10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2285E1-5E69-41E3-A7F2-40291437B5D0}"/>
                </a:ext>
              </a:extLst>
            </p:cNvPr>
            <p:cNvCxnSpPr>
              <a:stCxn id="7" idx="5"/>
              <a:endCxn id="8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DF2DFB-0B93-44AD-B666-915C695E3B47}"/>
              </a:ext>
            </a:extLst>
          </p:cNvPr>
          <p:cNvGrpSpPr/>
          <p:nvPr/>
        </p:nvGrpSpPr>
        <p:grpSpPr>
          <a:xfrm>
            <a:off x="851799" y="2102600"/>
            <a:ext cx="2666998" cy="1243667"/>
            <a:chOff x="1216404" y="2185333"/>
            <a:chExt cx="6267974" cy="29228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E0A302-F25C-4EAB-9181-6F4C02A3F906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5EEF3E-F1AC-4711-9D6E-C9D7DF408413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27D63-840B-4D05-A7D4-F5C3645A6CE3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CCDC0F5-6520-4F47-857A-576C6A0F1503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EB6F9B-A8D5-4FF5-819D-9FB1E9A3C550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4C7EB4-E7ED-47C5-A1CE-7A978AA42FC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FFC9B-0A77-4ABC-8B85-35AC9E33903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61B31D-915A-473D-9140-7DE54D48E491}"/>
                </a:ext>
              </a:extLst>
            </p:cNvPr>
            <p:cNvCxnSpPr>
              <a:cxnSpLocks/>
              <a:stCxn id="28" idx="5"/>
              <a:endCxn id="38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E9E38E-F68E-4C52-AE6C-27F9B9F997CF}"/>
                </a:ext>
              </a:extLst>
            </p:cNvPr>
            <p:cNvCxnSpPr>
              <a:stCxn id="38" idx="7"/>
              <a:endCxn id="3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8C76B7-60C2-47D7-A00B-B67FF44E667C}"/>
                </a:ext>
              </a:extLst>
            </p:cNvPr>
            <p:cNvCxnSpPr>
              <a:stCxn id="38" idx="6"/>
              <a:endCxn id="3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5C9496-ABF8-4A21-86AB-89D0F538D128}"/>
                </a:ext>
              </a:extLst>
            </p:cNvPr>
            <p:cNvCxnSpPr>
              <a:stCxn id="38" idx="5"/>
              <a:endCxn id="30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1EA306-2087-4C97-B6D0-E5692294A200}"/>
                </a:ext>
              </a:extLst>
            </p:cNvPr>
            <p:cNvCxnSpPr>
              <a:stCxn id="30" idx="6"/>
              <a:endCxn id="3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C00D10-C594-477C-AA01-CF11763D23D5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0637BAC-C472-4EDC-B8E1-8E45314824F2}"/>
                </a:ext>
              </a:extLst>
            </p:cNvPr>
            <p:cNvCxnSpPr>
              <a:stCxn id="35" idx="3"/>
              <a:endCxn id="3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D41659-4EDA-489D-97C5-E7EE94BC263A}"/>
                </a:ext>
              </a:extLst>
            </p:cNvPr>
            <p:cNvCxnSpPr>
              <a:stCxn id="28" idx="7"/>
              <a:endCxn id="3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9C22A2-3396-4869-AAA5-444CE835F67E}"/>
                </a:ext>
              </a:extLst>
            </p:cNvPr>
            <p:cNvCxnSpPr>
              <a:stCxn id="37" idx="2"/>
              <a:endCxn id="3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4912A8-00CF-40B9-9CF0-009E71A57FD8}"/>
                </a:ext>
              </a:extLst>
            </p:cNvPr>
            <p:cNvCxnSpPr>
              <a:stCxn id="35" idx="5"/>
              <a:endCxn id="37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E113C4-E643-4FA2-B1CB-C72B02578A4F}"/>
                </a:ext>
              </a:extLst>
            </p:cNvPr>
            <p:cNvCxnSpPr>
              <a:stCxn id="32" idx="5"/>
              <a:endCxn id="3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593122B-794D-4731-83AB-C17211630C61}"/>
              </a:ext>
            </a:extLst>
          </p:cNvPr>
          <p:cNvGrpSpPr/>
          <p:nvPr/>
        </p:nvGrpSpPr>
        <p:grpSpPr>
          <a:xfrm>
            <a:off x="5818919" y="4307768"/>
            <a:ext cx="2666998" cy="1243667"/>
            <a:chOff x="1216404" y="2185333"/>
            <a:chExt cx="6267974" cy="292286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0D6733-1623-4729-9ACA-B217C7459C6C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2BF1AC-BA0C-4DE7-B42C-D51B13CF2E39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D96FC1-88E1-401F-9946-EF25F098ED72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B45355-2711-4D92-9EBC-773CA3C7D875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8C71171-C2E2-4A09-9072-FBDEA00CEA6A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14A4AD-8E9F-4C64-AB60-3AACDC336167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750FE21-99F5-44F4-B024-C22709D3EA9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181A75A-8B39-452C-9EA3-BA9507D0EE39}"/>
                </a:ext>
              </a:extLst>
            </p:cNvPr>
            <p:cNvCxnSpPr>
              <a:cxnSpLocks/>
              <a:stCxn id="51" idx="5"/>
              <a:endCxn id="57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D24D20-49E8-4CD8-B883-A61F60177036}"/>
                </a:ext>
              </a:extLst>
            </p:cNvPr>
            <p:cNvCxnSpPr>
              <a:stCxn id="57" idx="7"/>
              <a:endCxn id="53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33655C2-8648-4669-AB1D-260CB070BEBE}"/>
                </a:ext>
              </a:extLst>
            </p:cNvPr>
            <p:cNvCxnSpPr>
              <a:stCxn id="57" idx="6"/>
              <a:endCxn id="5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716AB-8A73-4C18-B421-C8C22455BBFB}"/>
                </a:ext>
              </a:extLst>
            </p:cNvPr>
            <p:cNvCxnSpPr>
              <a:stCxn id="57" idx="5"/>
              <a:endCxn id="52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B00FBC-DF42-4B44-BF36-1C800DCFF43E}"/>
                </a:ext>
              </a:extLst>
            </p:cNvPr>
            <p:cNvCxnSpPr>
              <a:stCxn id="52" idx="6"/>
              <a:endCxn id="5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A6BCBD-A9CC-4C8A-B32D-122C9D4C7643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A12E72-5197-472A-891A-0422B59988C6}"/>
                </a:ext>
              </a:extLst>
            </p:cNvPr>
            <p:cNvCxnSpPr>
              <a:stCxn id="55" idx="3"/>
              <a:endCxn id="5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B9FF34-8C33-4B3D-8EB6-E307B7F6C93D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F23A940-5111-4C2E-9244-23A1725C0BF2}"/>
                </a:ext>
              </a:extLst>
            </p:cNvPr>
            <p:cNvCxnSpPr>
              <a:stCxn id="56" idx="2"/>
              <a:endCxn id="5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8901DD-9C0D-4B9F-9508-57FDFE99A6DC}"/>
                </a:ext>
              </a:extLst>
            </p:cNvPr>
            <p:cNvCxnSpPr>
              <a:stCxn id="55" idx="5"/>
              <a:endCxn id="56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88AD45-EAF4-4F9F-8C78-CD56847FDB0B}"/>
                </a:ext>
              </a:extLst>
            </p:cNvPr>
            <p:cNvCxnSpPr>
              <a:stCxn id="53" idx="5"/>
              <a:endCxn id="5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C0369B6-5EAB-4AC4-8FAC-9203808C7C0C}"/>
              </a:ext>
            </a:extLst>
          </p:cNvPr>
          <p:cNvGrpSpPr/>
          <p:nvPr/>
        </p:nvGrpSpPr>
        <p:grpSpPr>
          <a:xfrm>
            <a:off x="5818919" y="2096338"/>
            <a:ext cx="2666998" cy="1243667"/>
            <a:chOff x="1216404" y="2185333"/>
            <a:chExt cx="6267974" cy="292286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2A130F6-2D73-41B8-AE07-7410EE3B76B7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EC93CA-CFD5-4E62-BF19-8DC154D9A94D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6A9F56-3007-430F-B689-5B4BCC3F805F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EE514E-182B-46E7-A1D1-C33D97D2089C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BBA33DE-6BE7-4560-A022-A9ABE91FD467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18B3264-0EB3-4C5F-AF47-89607EE8AE0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CDAB45A-DCDB-4602-A6C0-2B8FFB5B787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90066E-C719-49E2-A66E-55C45C974963}"/>
                </a:ext>
              </a:extLst>
            </p:cNvPr>
            <p:cNvCxnSpPr>
              <a:cxnSpLocks/>
              <a:stCxn id="70" idx="5"/>
              <a:endCxn id="76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55FE33B-1AB9-4DA5-8B20-204B4D26DEDB}"/>
                </a:ext>
              </a:extLst>
            </p:cNvPr>
            <p:cNvCxnSpPr>
              <a:stCxn id="76" idx="7"/>
              <a:endCxn id="7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7BBF1-A503-4DB2-9AAF-C7939BBAB2E1}"/>
                </a:ext>
              </a:extLst>
            </p:cNvPr>
            <p:cNvCxnSpPr>
              <a:stCxn id="76" idx="6"/>
              <a:endCxn id="73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86AA9A-E169-49D9-B948-9A6C595662AC}"/>
                </a:ext>
              </a:extLst>
            </p:cNvPr>
            <p:cNvCxnSpPr>
              <a:stCxn id="76" idx="5"/>
              <a:endCxn id="71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754F49-D1E1-44AE-972A-3F7E08666851}"/>
                </a:ext>
              </a:extLst>
            </p:cNvPr>
            <p:cNvCxnSpPr>
              <a:stCxn id="71" idx="6"/>
              <a:endCxn id="73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EF7413D-CE94-4101-990C-BA9B0BCDB6E3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0E51993-232E-47AD-B1F0-A1B246C56B75}"/>
                </a:ext>
              </a:extLst>
            </p:cNvPr>
            <p:cNvCxnSpPr>
              <a:stCxn id="74" idx="3"/>
              <a:endCxn id="73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7FF8ABC-D7A8-4E6E-B57A-B4CF71DC0169}"/>
                </a:ext>
              </a:extLst>
            </p:cNvPr>
            <p:cNvCxnSpPr>
              <a:stCxn id="70" idx="7"/>
              <a:endCxn id="7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8DBCA6F-46F3-4E24-80AE-182563C7CD0C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0E03C-4793-4AF2-8E0A-23BC4683C6B8}"/>
                </a:ext>
              </a:extLst>
            </p:cNvPr>
            <p:cNvCxnSpPr>
              <a:stCxn id="74" idx="5"/>
              <a:endCxn id="75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B49BEF-16B5-4B14-B099-011DC37BB758}"/>
                </a:ext>
              </a:extLst>
            </p:cNvPr>
            <p:cNvCxnSpPr>
              <a:stCxn id="72" idx="5"/>
              <a:endCxn id="73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53EB0F-3DBD-43A1-AD39-53A8EF105257}"/>
              </a:ext>
            </a:extLst>
          </p:cNvPr>
          <p:cNvSpPr txBox="1"/>
          <p:nvPr/>
        </p:nvSpPr>
        <p:spPr>
          <a:xfrm>
            <a:off x="1912182" y="36645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243CF2-56B8-48D2-A5E1-D8F93FB2F690}"/>
              </a:ext>
            </a:extLst>
          </p:cNvPr>
          <p:cNvSpPr txBox="1"/>
          <p:nvPr/>
        </p:nvSpPr>
        <p:spPr>
          <a:xfrm>
            <a:off x="6873547" y="36169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/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A181244-9310-49E8-8A77-6E1098AAF6B5}"/>
              </a:ext>
            </a:extLst>
          </p:cNvPr>
          <p:cNvSpPr txBox="1"/>
          <p:nvPr/>
        </p:nvSpPr>
        <p:spPr>
          <a:xfrm>
            <a:off x="1835095" y="1585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17124-425F-41C0-97ED-7A408179AF93}"/>
              </a:ext>
            </a:extLst>
          </p:cNvPr>
          <p:cNvSpPr txBox="1"/>
          <p:nvPr/>
        </p:nvSpPr>
        <p:spPr>
          <a:xfrm>
            <a:off x="1835095" y="5998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AA549-1978-4D41-B879-0FF1BAC75E6B}"/>
              </a:ext>
            </a:extLst>
          </p:cNvPr>
          <p:cNvSpPr txBox="1"/>
          <p:nvPr/>
        </p:nvSpPr>
        <p:spPr>
          <a:xfrm>
            <a:off x="7130642" y="1585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72133-0BF6-41D5-908C-C3F7920632CF}"/>
              </a:ext>
            </a:extLst>
          </p:cNvPr>
          <p:cNvSpPr txBox="1"/>
          <p:nvPr/>
        </p:nvSpPr>
        <p:spPr>
          <a:xfrm>
            <a:off x="7127575" y="5998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795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9B52-3843-4C3A-95BD-02B0F936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Set cover: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a set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submodular,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|⋅|</m:t>
                    </m:r>
                  </m:oMath>
                </a14:m>
                <a:r>
                  <a:rPr lang="en-US" dirty="0"/>
                  <a:t> is the cardinality function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Intuition, is diminishing returns: once you have selected a lot of sets, you have covered a lot of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so the benefit of adding another set diminishes as you cover more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2ECF6-F07E-4F7E-872B-106A247B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0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9B52-3843-4C3A-95BD-02B0F936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Rank functions: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then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𝑐𝑜𝑙𝑢𝑚𝑛𝑠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𝑖𝑛𝑑𝑒𝑥𝑒𝑑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submodular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Rank is equal to the dimension of linear subspace spanned by the columns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Intuitively, every time a new vector is added, the dimension either goes up by one or remains the same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then either the rank of both go up, the rank of neither goes up, or the rank of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increases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2ECF6-F07E-4F7E-872B-106A247B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5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Supermodular</a:t>
            </a:r>
            <a:r>
              <a:rPr lang="en-US" sz="3200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supermodular</a:t>
                </a:r>
                <a:r>
                  <a:rPr lang="en-US" dirty="0"/>
                  <a:t> if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supermodular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supermodular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submodular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0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9B52-3843-4C3A-95BD-02B0F936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err="1"/>
              <a:t>Supermodular</a:t>
            </a:r>
            <a:r>
              <a:rPr lang="en-US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Connected components: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graph,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𝑐𝑜𝑛𝑛𝑒𝑐𝑡𝑒𝑑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𝑐𝑜𝑚𝑝𝑜𝑛𝑒𝑛𝑡𝑠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supermodular</a:t>
                </a:r>
                <a:r>
                  <a:rPr lang="en-US" dirty="0"/>
                  <a:t> function over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2ECF6-F07E-4F7E-872B-106A247B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3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65A4-5814-4AEA-B4F4-1B9BEC3F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19C2-335E-4E64-8BDB-39D907C26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We’ve been looking at continuous, convex optimization problems</a:t>
            </a:r>
          </a:p>
          <a:p>
            <a:endParaRPr lang="en-US" sz="1000" dirty="0"/>
          </a:p>
          <a:p>
            <a:pPr lvl="1"/>
            <a:r>
              <a:rPr lang="en-US" dirty="0"/>
              <a:t>These come up a lot in machine learning, data science, AI, etc.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Feel a bit different than classical combinatorial optimization problems that you see in a CS algorithms course</a:t>
            </a:r>
          </a:p>
          <a:p>
            <a:pPr lvl="1"/>
            <a:endParaRPr lang="en-US" sz="1000" dirty="0"/>
          </a:p>
          <a:p>
            <a:r>
              <a:rPr lang="en-US" dirty="0"/>
              <a:t>Today: a connection between discrete and continuous optimization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1B15-B61F-450E-BD2C-F2000F94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modular</a:t>
                </a:r>
                <a:r>
                  <a:rPr lang="en-US" dirty="0"/>
                  <a:t> if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76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modular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fact, these are the only modular functions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Example: the cardinality function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|=#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𝑒𝑙𝑒𝑚𝑒𝑛𝑡𝑠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5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2776-28C4-4DA8-8E88-78A2392A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</a:t>
            </a:r>
            <a:r>
              <a:rPr lang="en-US" dirty="0" err="1"/>
              <a:t>Submodularity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3C70E-2987-45EB-A04E-26AD16B46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endParaRPr lang="en-US" sz="1000" dirty="0"/>
              </a:p>
              <a:p>
                <a:endParaRPr lang="en-US" sz="1000" dirty="0"/>
              </a:p>
              <a:p>
                <a:r>
                  <a:rPr lang="en-US" dirty="0"/>
                  <a:t>Nonnegative sums of submodular functions are submodular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Restriction: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submodular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submodular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3C70E-2987-45EB-A04E-26AD16B46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3E537-663F-40BD-AE93-AF19F34C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8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2776-28C4-4DA8-8E88-78A2392A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</a:t>
            </a:r>
            <a:r>
              <a:rPr lang="en-US" dirty="0" err="1"/>
              <a:t>Submodularity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3C70E-2987-45EB-A04E-26AD16B46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Conditioning: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submodular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submodular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Reflection: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submodular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submodular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3C70E-2987-45EB-A04E-26AD16B46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3E537-663F-40BD-AE93-AF19F34C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26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Log-submodular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log-submodular</a:t>
                </a:r>
                <a:r>
                  <a:rPr lang="en-US" dirty="0"/>
                  <a:t> if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log-submodular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1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Log-</a:t>
            </a:r>
            <a:r>
              <a:rPr lang="en-US" sz="3200" dirty="0" err="1"/>
              <a:t>supermodular</a:t>
            </a:r>
            <a:r>
              <a:rPr lang="en-US" sz="3200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log-</a:t>
                </a:r>
                <a:r>
                  <a:rPr lang="en-US" dirty="0" err="1">
                    <a:solidFill>
                      <a:srgbClr val="FF0000"/>
                    </a:solidFill>
                  </a:rPr>
                  <a:t>supermodular</a:t>
                </a:r>
                <a:r>
                  <a:rPr lang="en-US" dirty="0"/>
                  <a:t> if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log-</a:t>
                </a:r>
                <a:r>
                  <a:rPr lang="en-US" dirty="0" err="1">
                    <a:solidFill>
                      <a:srgbClr val="FF0000"/>
                    </a:solidFill>
                  </a:rPr>
                  <a:t>supermodular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70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61B2-445C-40D7-819B-FCD26A7F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</a:t>
            </a:r>
            <a:r>
              <a:rPr lang="en-US" dirty="0" err="1"/>
              <a:t>supermodular</a:t>
            </a:r>
            <a:r>
              <a:rPr lang="en-US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28FE7-9C60-48DB-9C36-B80061060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log-</a:t>
                </a:r>
                <a:r>
                  <a:rPr lang="en-US" dirty="0" err="1"/>
                  <a:t>supermodular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log-</a:t>
                </a:r>
                <a:r>
                  <a:rPr lang="en-US" dirty="0" err="1"/>
                  <a:t>supermodular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log-</a:t>
                </a:r>
                <a:r>
                  <a:rPr lang="en-US" dirty="0" err="1"/>
                  <a:t>supermodular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log-</a:t>
                </a:r>
                <a:r>
                  <a:rPr lang="en-US" dirty="0" err="1"/>
                  <a:t>supermodular</a:t>
                </a:r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Note: this is similar to log-concave functions that have a similar property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Proof uses the Four Functions Theorem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28FE7-9C60-48DB-9C36-B80061060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3411A-96CB-48A5-A1A1-3684DE74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2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D4BF-54A7-4800-8287-251F9E2E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 of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04DFD-CCEF-4F25-BBF4-8D2B1B5EF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minimia</a:t>
                </a:r>
                <a:r>
                  <a:rPr lang="en-US" dirty="0"/>
                  <a:t> of submodular functions form a lattice, 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both global minima of a submodular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so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similar statement can be made about the maxima of </a:t>
                </a:r>
                <a:r>
                  <a:rPr lang="en-US" dirty="0" err="1"/>
                  <a:t>supermodular</a:t>
                </a:r>
                <a:r>
                  <a:rPr lang="en-US" dirty="0"/>
                  <a:t> functions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04DFD-CCEF-4F25-BBF4-8D2B1B5EF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FBEDD-B54A-4FCC-8A5C-E3B4836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8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D4BF-54A7-4800-8287-251F9E2E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 of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04DFD-CCEF-4F25-BBF4-8D2B1B5EF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minimia</a:t>
                </a:r>
                <a:r>
                  <a:rPr lang="en-US" dirty="0"/>
                  <a:t> of submodular functions form a lattice, 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both global minima of a submodular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so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similar statement can be made about the maxima of </a:t>
                </a:r>
                <a:r>
                  <a:rPr lang="en-US" dirty="0" err="1"/>
                  <a:t>supermodular</a:t>
                </a:r>
                <a:r>
                  <a:rPr lang="en-US" dirty="0"/>
                  <a:t> functions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These properties are like convex function and concave functions respectively – are submodular functions a discrete version of convex functions?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04DFD-CCEF-4F25-BBF4-8D2B1B5EF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FBEDD-B54A-4FCC-8A5C-E3B4836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60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B162-A721-48F3-92B6-282D93C2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30C1C-6FB6-4963-8FCF-812E55F450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twice continuously differentiable,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submodular if and only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Trickier to minimize, no simple to compute </a:t>
                </a:r>
                <a:r>
                  <a:rPr lang="en-US" dirty="0" err="1"/>
                  <a:t>Lovasz</a:t>
                </a:r>
                <a:r>
                  <a:rPr lang="en-US" dirty="0"/>
                  <a:t> extension (in practice, this can be done by discretizing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finely enough)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30C1C-6FB6-4963-8FCF-812E55F450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7E0E2-F9ED-4B37-9C02-55D69FCB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1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Given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b="0" dirty="0"/>
                  <a:t>is the powerset of all entries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, i.e., the set 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/>
              </a:p>
              <a:p>
                <a:pPr lvl="1"/>
                <a:endParaRPr lang="en-US" sz="1000" b="0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{1,2,3}}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Can identify subsets of a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with binary vectors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5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2776-28C4-4DA8-8E88-78A2392A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</a:t>
            </a:r>
            <a:r>
              <a:rPr lang="en-US" dirty="0" err="1"/>
              <a:t>Submodularity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3C70E-2987-45EB-A04E-26AD16B46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Nonnegative sums of submodular functions are submodular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Restriction: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submodular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submodular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Reflection: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submodular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submodular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3C70E-2987-45EB-A04E-26AD16B46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3E537-663F-40BD-AE93-AF19F34C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CB41-32A7-42BF-947E-48374A77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6583-20C8-4362-AE1C-1FA6194CE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care about submodular functions?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arise naturally in a variety of application domains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can be minimized in polynomial time!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can be extended to convex functions (specifically, you can compute their convex closure efficiently)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details next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7F683-2129-4EA1-85D1-F23D1C98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EA26-6785-43A7-87F0-39BD130D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8207F-21B4-4D6B-92DC-2A117FF9D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continuous extension of a Boolean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8207F-21B4-4D6B-92DC-2A117FF9D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7C88B-0920-4720-9C33-E8ABDAE5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94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A552-389B-4FFF-B2DF-3DCA2689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Envelope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03CB2-CCB8-49BC-880A-F3EBEB333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envelope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“tightest” convex function that underestimates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everywhere on its domain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</m:oMath>
                </a14:m>
                <a:r>
                  <a:rPr lang="en-US" dirty="0"/>
                  <a:t> is convex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convex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03CB2-CCB8-49BC-880A-F3EBEB333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562A0-A1BF-459C-AEB5-9DBEB1CF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D7B00A-8818-4002-ABAE-0F83210CA92F}"/>
              </a:ext>
            </a:extLst>
          </p:cNvPr>
          <p:cNvSpPr/>
          <p:nvPr/>
        </p:nvSpPr>
        <p:spPr>
          <a:xfrm>
            <a:off x="800508" y="4106295"/>
            <a:ext cx="7471064" cy="1785934"/>
          </a:xfrm>
          <a:custGeom>
            <a:avLst/>
            <a:gdLst>
              <a:gd name="connsiteX0" fmla="*/ 0 w 7471064"/>
              <a:gd name="connsiteY0" fmla="*/ 659823 h 1785934"/>
              <a:gd name="connsiteX1" fmla="*/ 1153391 w 7471064"/>
              <a:gd name="connsiteY1" fmla="*/ 1771650 h 1785934"/>
              <a:gd name="connsiteX2" fmla="*/ 3049732 w 7471064"/>
              <a:gd name="connsiteY2" fmla="*/ 1293668 h 1785934"/>
              <a:gd name="connsiteX3" fmla="*/ 6057900 w 7471064"/>
              <a:gd name="connsiteY3" fmla="*/ 1345623 h 1785934"/>
              <a:gd name="connsiteX4" fmla="*/ 7128164 w 7471064"/>
              <a:gd name="connsiteY4" fmla="*/ 363682 h 1785934"/>
              <a:gd name="connsiteX5" fmla="*/ 7471064 w 7471064"/>
              <a:gd name="connsiteY5" fmla="*/ 0 h 178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1064" h="1785934">
                <a:moveTo>
                  <a:pt x="0" y="659823"/>
                </a:moveTo>
                <a:cubicBezTo>
                  <a:pt x="322551" y="1162916"/>
                  <a:pt x="645102" y="1666009"/>
                  <a:pt x="1153391" y="1771650"/>
                </a:cubicBezTo>
                <a:cubicBezTo>
                  <a:pt x="1661680" y="1877291"/>
                  <a:pt x="2232314" y="1364672"/>
                  <a:pt x="3049732" y="1293668"/>
                </a:cubicBezTo>
                <a:cubicBezTo>
                  <a:pt x="3867150" y="1222664"/>
                  <a:pt x="5378161" y="1500621"/>
                  <a:pt x="6057900" y="1345623"/>
                </a:cubicBezTo>
                <a:cubicBezTo>
                  <a:pt x="6737639" y="1190625"/>
                  <a:pt x="6892637" y="587952"/>
                  <a:pt x="7128164" y="363682"/>
                </a:cubicBezTo>
                <a:cubicBezTo>
                  <a:pt x="7363691" y="139412"/>
                  <a:pt x="7417377" y="69706"/>
                  <a:pt x="747106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46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4D10C42-9772-4727-AAA7-958A76B7A09C}"/>
              </a:ext>
            </a:extLst>
          </p:cNvPr>
          <p:cNvGrpSpPr/>
          <p:nvPr/>
        </p:nvGrpSpPr>
        <p:grpSpPr>
          <a:xfrm>
            <a:off x="1660494" y="4068661"/>
            <a:ext cx="6183212" cy="1659131"/>
            <a:chOff x="1660494" y="4068661"/>
            <a:chExt cx="6183212" cy="165913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C76A2E-AE90-419E-936C-A250033F33A3}"/>
                </a:ext>
              </a:extLst>
            </p:cNvPr>
            <p:cNvCxnSpPr>
              <a:cxnSpLocks/>
            </p:cNvCxnSpPr>
            <p:nvPr/>
          </p:nvCxnSpPr>
          <p:spPr>
            <a:xfrm>
              <a:off x="1660494" y="4806892"/>
              <a:ext cx="1216710" cy="9209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10B246-1877-44C3-A62D-322D814AF3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7204" y="5586577"/>
              <a:ext cx="2958737" cy="14121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C84E53-42E6-4790-84E3-434240884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5942" y="4068661"/>
              <a:ext cx="2007764" cy="15179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3AA552-389B-4FFF-B2DF-3DCA2689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Envelope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03CB2-CCB8-49BC-880A-F3EBEB333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envelope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“tightest” convex function that underestimates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everywhere on its domain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</m:oMath>
                </a14:m>
                <a:r>
                  <a:rPr lang="en-US" dirty="0"/>
                  <a:t> is convex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convex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03CB2-CCB8-49BC-880A-F3EBEB333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562A0-A1BF-459C-AEB5-9DBEB1CF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5AA84E-0ED3-404F-88FD-E5016DD4E75A}"/>
              </a:ext>
            </a:extLst>
          </p:cNvPr>
          <p:cNvSpPr/>
          <p:nvPr/>
        </p:nvSpPr>
        <p:spPr>
          <a:xfrm>
            <a:off x="1632532" y="4765980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702FCD-5050-4E73-A57E-43222AD1E358}"/>
              </a:ext>
            </a:extLst>
          </p:cNvPr>
          <p:cNvSpPr/>
          <p:nvPr/>
        </p:nvSpPr>
        <p:spPr>
          <a:xfrm>
            <a:off x="2568429" y="4372063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54B0BC-5E57-4DBC-B370-9AC7B6F87323}"/>
              </a:ext>
            </a:extLst>
          </p:cNvPr>
          <p:cNvSpPr/>
          <p:nvPr/>
        </p:nvSpPr>
        <p:spPr>
          <a:xfrm>
            <a:off x="2214320" y="5085454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82182F-05C6-4759-9ABA-988014D96936}"/>
              </a:ext>
            </a:extLst>
          </p:cNvPr>
          <p:cNvSpPr/>
          <p:nvPr/>
        </p:nvSpPr>
        <p:spPr>
          <a:xfrm>
            <a:off x="2846443" y="5676425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248187-35A4-4A02-8F42-DFCE99D93838}"/>
              </a:ext>
            </a:extLst>
          </p:cNvPr>
          <p:cNvSpPr/>
          <p:nvPr/>
        </p:nvSpPr>
        <p:spPr>
          <a:xfrm>
            <a:off x="2877204" y="5295167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85E79-E6CF-4AFC-ADDA-3B8C37D200A3}"/>
              </a:ext>
            </a:extLst>
          </p:cNvPr>
          <p:cNvSpPr/>
          <p:nvPr/>
        </p:nvSpPr>
        <p:spPr>
          <a:xfrm>
            <a:off x="4015304" y="5274206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B5884E-1126-40EE-85A9-C897F118ABA8}"/>
              </a:ext>
            </a:extLst>
          </p:cNvPr>
          <p:cNvSpPr/>
          <p:nvPr/>
        </p:nvSpPr>
        <p:spPr>
          <a:xfrm>
            <a:off x="4951151" y="4913152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C3F503-0BDC-4758-B985-BFC1FE2C67C7}"/>
              </a:ext>
            </a:extLst>
          </p:cNvPr>
          <p:cNvSpPr/>
          <p:nvPr/>
        </p:nvSpPr>
        <p:spPr>
          <a:xfrm>
            <a:off x="5799588" y="5518766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891B99-8294-46F5-8063-C0D03E740A20}"/>
              </a:ext>
            </a:extLst>
          </p:cNvPr>
          <p:cNvSpPr/>
          <p:nvPr/>
        </p:nvSpPr>
        <p:spPr>
          <a:xfrm>
            <a:off x="7771003" y="4044193"/>
            <a:ext cx="109057" cy="922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90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A552-389B-4FFF-B2DF-3DCA2689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Envelope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03CB2-CCB8-49BC-880A-F3EBEB333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envelope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𝑐𝑣𝑥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“tightest” convex function that underestimates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everywhere on its domain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 a function with a finite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𝑐𝑣𝑥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03CB2-CCB8-49BC-880A-F3EBEB333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562A0-A1BF-459C-AEB5-9DBEB1CF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5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B58A-F061-4DD8-8225-D630C2FA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 of Convex Envelopes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A80FF-244C-42DB-990D-681CE3A5F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𝑐𝑣𝑥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Why?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A80FF-244C-42DB-990D-681CE3A5F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00B66-385A-472D-A318-3DD5B26F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8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B58A-F061-4DD8-8225-D630C2FA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 of Convex Envelopes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A80FF-244C-42DB-990D-681CE3A5F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𝑐𝑣𝑥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Because of this, convex envelopes are hard to compute in general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For submodular functions, it turns out that the convex envelop can be computed in polynomial time!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A80FF-244C-42DB-990D-681CE3A5F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00B66-385A-472D-A318-3DD5B26F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4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B178-705A-4F45-A056-6609836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the vector whose non-zero entries correspond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largest entries in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60B1-EEDC-4C2C-8905-5EE74CCB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67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B178-705A-4F45-A056-6609836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the vector whose non-zero entries correspond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largest entries in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60B1-EEDC-4C2C-8905-5EE74CCB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6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0BAD-20C1-400E-B50C-8A754656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and 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1463-D01D-4403-B3C4-FB78F81E4B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a partially ordered set, i.e.,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a binary 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Join</a:t>
                </a:r>
                <a:r>
                  <a:rPr lang="en-US" dirty="0"/>
                  <a:t>: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denote the least upper bound (if it exists)</a:t>
                </a:r>
              </a:p>
              <a:p>
                <a:pPr lvl="1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if any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has this property,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Meet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denote the greatest lower bound (if it exists)</a:t>
                </a:r>
              </a:p>
              <a:p>
                <a:endParaRPr lang="en-US" sz="1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1463-D01D-4403-B3C4-FB78F81E4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9F9E-4EAB-4A31-AF16-3BB6101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29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D411-2E90-49D4-911A-8E0FB388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such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from the previous slide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E2169-6284-4704-AB26-67E4795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79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D411-2E90-49D4-911A-8E0FB388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such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E2169-6284-4704-AB26-67E4795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4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D411-2E90-49D4-911A-8E0FB388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such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E2169-6284-4704-AB26-67E4795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90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0BFA-76ED-4428-9863-121082BE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submodular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282CE-2507-415B-A87B-7408804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74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A81D-A176-4ADC-8C20-6A4E5B58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of </a:t>
            </a:r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6C36D-05AE-4C38-9B84-FB07A61E0B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6C36D-05AE-4C38-9B84-FB07A61E0B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65A5-D2D4-4F26-A1AE-54E15CB3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24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69F5-F369-4D53-8A8A-952B82C0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31696-E775-4731-B404-66271F67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extension is equal to the convex envelope –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49958-7943-4AF6-BCBA-463AF22C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96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69F5-F369-4D53-8A8A-952B82C0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31696-E775-4731-B404-66271F67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extension is equal to the convex envelope</a:t>
            </a:r>
          </a:p>
          <a:p>
            <a:endParaRPr lang="en-US" sz="1000" dirty="0"/>
          </a:p>
          <a:p>
            <a:pPr lvl="1"/>
            <a:r>
              <a:rPr lang="en-US" dirty="0"/>
              <a:t>It is convex and at least as large as the convex envelope everywhere!</a:t>
            </a:r>
          </a:p>
          <a:p>
            <a:endParaRPr lang="en-US" sz="1000" b="0" i="1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49958-7943-4AF6-BCBA-463AF22C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37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69F5-F369-4D53-8A8A-952B82C0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31696-E775-4731-B404-66271F672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Lovasz</a:t>
                </a:r>
                <a:r>
                  <a:rPr lang="en-US" dirty="0"/>
                  <a:t> extension is equal to the convex envelope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It is convex and at least as large as the convex envelope everywhere!</a:t>
                </a:r>
              </a:p>
              <a:p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31696-E775-4731-B404-66271F67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49958-7943-4AF6-BCBA-463AF22C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77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69F5-F369-4D53-8A8A-952B82C0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31696-E775-4731-B404-66271F672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Lovasz</a:t>
                </a:r>
                <a:r>
                  <a:rPr lang="en-US" dirty="0"/>
                  <a:t> extension is equal to the convex envelope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It is convex and at least as large as the convex envelope everywhere!</a:t>
                </a:r>
              </a:p>
              <a:p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Lovasz</a:t>
                </a:r>
                <a:r>
                  <a:rPr lang="en-US" dirty="0"/>
                  <a:t> extension is linear: for two Boolean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31696-E775-4731-B404-66271F67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49958-7943-4AF6-BCBA-463AF22C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75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DAAA-8B90-416F-8264-661822DD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err="1"/>
              <a:t>Lovasz</a:t>
            </a:r>
            <a:r>
              <a:rPr lang="en-US" dirty="0"/>
              <a:t>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FCE1A39-98A0-4DB6-AC04-204837E300F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47478144"/>
                  </p:ext>
                </p:extLst>
              </p:nvPr>
            </p:nvGraphicFramePr>
            <p:xfrm>
              <a:off x="378481" y="1901195"/>
              <a:ext cx="8516936" cy="19591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58468">
                      <a:extLst>
                        <a:ext uri="{9D8B030D-6E8A-4147-A177-3AD203B41FA5}">
                          <a16:colId xmlns:a16="http://schemas.microsoft.com/office/drawing/2014/main" val="2361237058"/>
                        </a:ext>
                      </a:extLst>
                    </a:gridCol>
                    <a:gridCol w="4258468">
                      <a:extLst>
                        <a:ext uri="{9D8B030D-6E8A-4147-A177-3AD203B41FA5}">
                          <a16:colId xmlns:a16="http://schemas.microsoft.com/office/drawing/2014/main" val="9003983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8234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8762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33270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FCE1A39-98A0-4DB6-AC04-204837E300F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47478144"/>
                  </p:ext>
                </p:extLst>
              </p:nvPr>
            </p:nvGraphicFramePr>
            <p:xfrm>
              <a:off x="378481" y="1901195"/>
              <a:ext cx="8516936" cy="19591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58468">
                      <a:extLst>
                        <a:ext uri="{9D8B030D-6E8A-4147-A177-3AD203B41FA5}">
                          <a16:colId xmlns:a16="http://schemas.microsoft.com/office/drawing/2014/main" val="2361237058"/>
                        </a:ext>
                      </a:extLst>
                    </a:gridCol>
                    <a:gridCol w="4258468">
                      <a:extLst>
                        <a:ext uri="{9D8B030D-6E8A-4147-A177-3AD203B41FA5}">
                          <a16:colId xmlns:a16="http://schemas.microsoft.com/office/drawing/2014/main" val="900398389"/>
                        </a:ext>
                      </a:extLst>
                    </a:gridCol>
                  </a:tblGrid>
                  <a:tr h="381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3" t="-1587" r="-100572" b="-4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43" t="-1587" r="-572" b="-4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234276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" t="-51200" r="-100572" b="-10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43" t="-51200" r="-572" b="-109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8762342"/>
                      </a:ext>
                    </a:extLst>
                  </a:tr>
                  <a:tr h="8208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" t="-140000" r="-100572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43" t="-140000" r="-572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3270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23CCE-8F0D-48D5-9C8D-F50E8EDC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4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0BAD-20C1-400E-B50C-8A754656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and Partial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61463-D01D-4403-B3C4-FB78F81E4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lattice is a partially ordered set in which every pair of elements has a unique meet and a unique join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9F9E-4EAB-4A31-AF16-3BB6101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19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0AD3-2EEF-4DEA-8D25-D39C0BA6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2E33A-9872-461C-923E-F8AB7E917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Polynomial time solvable!</a:t>
                </a:r>
              </a:p>
              <a:p>
                <a:pPr lvl="1"/>
                <a:r>
                  <a:rPr lang="en-US" dirty="0"/>
                  <a:t>Fulkerson Prize: Iwata, </a:t>
                </a:r>
                <a:r>
                  <a:rPr lang="en-US" dirty="0" err="1"/>
                  <a:t>Fujishige</a:t>
                </a:r>
                <a:r>
                  <a:rPr lang="en-US" dirty="0"/>
                  <a:t>, Fleischer ‘01 &amp; Schrijver ’00</a:t>
                </a:r>
              </a:p>
              <a:p>
                <a:pPr lvl="1"/>
                <a:r>
                  <a:rPr lang="en-US" dirty="0"/>
                  <a:t>State-of-the-art combinatorial methods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Methods that minimize the convex extension (not combinatorial)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Could do </a:t>
                </a:r>
                <a:r>
                  <a:rPr lang="en-US" dirty="0" err="1"/>
                  <a:t>subgradient</a:t>
                </a:r>
                <a:r>
                  <a:rPr lang="en-US" dirty="0"/>
                  <a:t> descent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There are more efficient strategies, e.g., minimum norm point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2E33A-9872-461C-923E-F8AB7E917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2D283-9CBE-482F-8868-08776B3E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5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0BAD-20C1-400E-B50C-8A754656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and 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1463-D01D-4403-B3C4-FB78F81E4B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A lattice is a partially ordered set in which every pair of elements has a unique meet and a unique join</a:t>
                </a:r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dirty="0"/>
                  <a:t> where sets are orderd by the subset relation and join and meet are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b="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1463-D01D-4403-B3C4-FB78F81E4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9F9E-4EAB-4A31-AF16-3BB6101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6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0BAD-20C1-400E-B50C-8A754656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and 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1463-D01D-4403-B3C4-FB78F81E4B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A lattice is a partially ordered set in which every pair of elements has a unique meet and a unique join</a:t>
                </a:r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dirty="0"/>
                  <a:t> where sets are orderd by the subset relation and join and meet are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b="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1463-D01D-4403-B3C4-FB78F81E4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9F9E-4EAB-4A31-AF16-3BB6101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9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 if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4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B476-BEA4-4595-A6E7-68A3DAC8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Diminishing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42401-1468-4EE3-BCC1-0295BC33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Having more items can only decrease the benefit of acquiring another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6DF32-9E2C-4405-9D49-A518CCCC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77D1B-8EAA-48F2-92D9-C61E2AF6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7" y="2048100"/>
            <a:ext cx="8179266" cy="11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29947</TotalTime>
  <Words>2421</Words>
  <Application>Microsoft Office PowerPoint</Application>
  <PresentationFormat>On-screen Show (4:3)</PresentationFormat>
  <Paragraphs>452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Custom Design</vt:lpstr>
      <vt:lpstr>Submodular Functions</vt:lpstr>
      <vt:lpstr>Motivation</vt:lpstr>
      <vt:lpstr>Set Functions</vt:lpstr>
      <vt:lpstr>Lattices and Partial Orders</vt:lpstr>
      <vt:lpstr>Lattices and Partial Orders</vt:lpstr>
      <vt:lpstr>Lattices and Partial Orders</vt:lpstr>
      <vt:lpstr>Lattices and Partial Orders</vt:lpstr>
      <vt:lpstr>Submodular Functions</vt:lpstr>
      <vt:lpstr>Diminishing Returns</vt:lpstr>
      <vt:lpstr>Diminishing Returns</vt:lpstr>
      <vt:lpstr>Examples of Submodular Functions</vt:lpstr>
      <vt:lpstr>Examples of Submodular Functions</vt:lpstr>
      <vt:lpstr>Examples of Submodular Functions</vt:lpstr>
      <vt:lpstr>Examples of Submodular Functions</vt:lpstr>
      <vt:lpstr>Examples of Submodular Functions</vt:lpstr>
      <vt:lpstr>Examples of Submodular Functions</vt:lpstr>
      <vt:lpstr>Examples of Submodular Functions</vt:lpstr>
      <vt:lpstr>Supermodular Functions</vt:lpstr>
      <vt:lpstr>Examples of Supermodular Functions</vt:lpstr>
      <vt:lpstr>Modular Functions</vt:lpstr>
      <vt:lpstr>Examples of Modular Functions</vt:lpstr>
      <vt:lpstr>Operations Preserving Submodularity</vt:lpstr>
      <vt:lpstr>Operations Preserving Submodularity</vt:lpstr>
      <vt:lpstr>Log-submodular Functions</vt:lpstr>
      <vt:lpstr>Log-supermodular Functions</vt:lpstr>
      <vt:lpstr>Log-supermodular Functions</vt:lpstr>
      <vt:lpstr>Minima of Submodular Functions</vt:lpstr>
      <vt:lpstr>Minima of Submodular Functions</vt:lpstr>
      <vt:lpstr>Continuous Submodular Functions</vt:lpstr>
      <vt:lpstr>Operations Preserving Submodularity</vt:lpstr>
      <vt:lpstr>Optimization</vt:lpstr>
      <vt:lpstr>Continuous Extensions</vt:lpstr>
      <vt:lpstr>Convex Envelope</vt:lpstr>
      <vt:lpstr>Convex Envelope</vt:lpstr>
      <vt:lpstr>Convex Envelope</vt:lpstr>
      <vt:lpstr>Minima of Convex Envelopes</vt:lpstr>
      <vt:lpstr>Minima of Convex Envelopes</vt:lpstr>
      <vt:lpstr>Lovasz Extension</vt:lpstr>
      <vt:lpstr>Lovasz Extension</vt:lpstr>
      <vt:lpstr>Lovasz Extension</vt:lpstr>
      <vt:lpstr>Lovasz Extension</vt:lpstr>
      <vt:lpstr>Lovasz Extension</vt:lpstr>
      <vt:lpstr>Lovasz Extension</vt:lpstr>
      <vt:lpstr>Convexity of Lovasz Extension</vt:lpstr>
      <vt:lpstr>Properties of the Lovasz Extension</vt:lpstr>
      <vt:lpstr>Properties of the Lovasz Extension</vt:lpstr>
      <vt:lpstr>Properties of the Lovasz Extension</vt:lpstr>
      <vt:lpstr>Properties of the Lovasz Extension</vt:lpstr>
      <vt:lpstr>Examples of Lovasz Extensions</vt:lpstr>
      <vt:lpstr>Submodular Minimization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472</cp:revision>
  <dcterms:created xsi:type="dcterms:W3CDTF">2011-08-25T15:49:05Z</dcterms:created>
  <dcterms:modified xsi:type="dcterms:W3CDTF">2021-10-28T15:51:13Z</dcterms:modified>
</cp:coreProperties>
</file>