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35" r:id="rId3"/>
    <p:sldId id="338" r:id="rId4"/>
    <p:sldId id="339" r:id="rId5"/>
    <p:sldId id="340" r:id="rId6"/>
    <p:sldId id="341" r:id="rId7"/>
    <p:sldId id="342" r:id="rId8"/>
    <p:sldId id="343" r:id="rId9"/>
    <p:sldId id="333" r:id="rId10"/>
    <p:sldId id="334" r:id="rId11"/>
    <p:sldId id="345" r:id="rId12"/>
    <p:sldId id="344" r:id="rId13"/>
    <p:sldId id="336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84" d="100"/>
          <a:sy n="184" d="100"/>
        </p:scale>
        <p:origin x="111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Convergence of Gradient Methods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Nicholas </a:t>
            </a:r>
            <a:r>
              <a:rPr lang="en-US" dirty="0"/>
              <a:t>Ruozzi</a:t>
            </a:r>
          </a:p>
          <a:p>
            <a:r>
              <a:rPr lang="en-US" dirty="0"/>
              <a:t>University of Texas </a:t>
            </a:r>
            <a:r>
              <a:rPr lang="en-US"/>
              <a:t>at Dallas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A763-672A-4494-81F8-525B35C7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60C27-B400-4831-814C-94689394C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function </a:t>
                </a:r>
                <a:r>
                  <a:rPr lang="en-US"/>
                  <a:t>is called </a:t>
                </a:r>
                <a:r>
                  <a:rPr lang="en-US" b="1" dirty="0">
                    <a:solidFill>
                      <a:srgbClr val="FF0000"/>
                    </a:solidFill>
                  </a:rPr>
                  <a:t>smooth</a:t>
                </a:r>
                <a:r>
                  <a:rPr lang="en-US" dirty="0"/>
                  <a:t> if its gradient </a:t>
                </a:r>
                <a:r>
                  <a:rPr lang="en-US"/>
                  <a:t>is Lipschitz </a:t>
                </a:r>
                <a:r>
                  <a:rPr lang="en-US" dirty="0"/>
                  <a:t>continuous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60C27-B400-4831-814C-94689394C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18E6B-0391-44A2-9820-C6DF5E59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0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A763-672A-4494-81F8-525B35C7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60C27-B400-4831-814C-94689394C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function </a:t>
                </a:r>
                <a:r>
                  <a:rPr lang="en-US"/>
                  <a:t>is called </a:t>
                </a:r>
                <a:r>
                  <a:rPr lang="en-US" dirty="0"/>
                  <a:t>smooth if its gradient </a:t>
                </a:r>
                <a:r>
                  <a:rPr lang="en-US"/>
                  <a:t>is Lipschitz </a:t>
                </a:r>
                <a:r>
                  <a:rPr lang="en-US" dirty="0"/>
                  <a:t>continuous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Similar </a:t>
                </a:r>
                <a:r>
                  <a:rPr lang="en-US" dirty="0"/>
                  <a:t>to strong convexity (but with the </a:t>
                </a:r>
                <a:r>
                  <a:rPr lang="en-US"/>
                  <a:t>reverse inequality</a:t>
                </a:r>
                <a:r>
                  <a:rPr lang="en-US" dirty="0"/>
                  <a:t>),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60C27-B400-4831-814C-94689394C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18E6B-0391-44A2-9820-C6DF5E59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9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A763-672A-4494-81F8-525B35C7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60C27-B400-4831-814C-94689394C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function </a:t>
                </a:r>
                <a:r>
                  <a:rPr lang="en-US"/>
                  <a:t>is called </a:t>
                </a:r>
                <a:r>
                  <a:rPr lang="en-US" dirty="0"/>
                  <a:t>smooth if its gradient </a:t>
                </a:r>
                <a:r>
                  <a:rPr lang="en-US"/>
                  <a:t>is Lipschitz </a:t>
                </a:r>
                <a:r>
                  <a:rPr lang="en-US" dirty="0"/>
                  <a:t>continuous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Similar </a:t>
                </a:r>
                <a:r>
                  <a:rPr lang="en-US" dirty="0"/>
                  <a:t>to strong convexity (but with the </a:t>
                </a:r>
                <a:r>
                  <a:rPr lang="en-US"/>
                  <a:t>reverse inequality</a:t>
                </a:r>
                <a:r>
                  <a:rPr lang="en-US" dirty="0"/>
                  <a:t>),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260C27-B400-4831-814C-94689394C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18E6B-0391-44A2-9820-C6DF5E59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6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9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1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smoothness,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0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smoothness,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2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smoothness,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smoothness,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5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smoothness,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1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6BB8-915D-47FF-851A-E8D84756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1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is called </a:t>
                </a:r>
                <a:r>
                  <a:rPr lang="en-US">
                    <a:solidFill>
                      <a:srgbClr val="FF0000"/>
                    </a:solidFill>
                  </a:rPr>
                  <a:t>strongly </a:t>
                </a:r>
                <a:r>
                  <a:rPr lang="en-US" dirty="0">
                    <a:solidFill>
                      <a:srgbClr val="FF0000"/>
                    </a:solidFill>
                  </a:rPr>
                  <a:t>convex </a:t>
                </a:r>
                <a:r>
                  <a:rPr lang="en-US" dirty="0"/>
                  <a:t>if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𝑙𝐼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This implies </a:t>
                </a:r>
                <a:r>
                  <a:rPr lang="en-US" dirty="0"/>
                  <a:t>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Equivalently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a convex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38598-B24D-4EBE-9794-A5E4F4D89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52B3-3627-42AC-9453-C9ADD23F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4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smoothness,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This step size guarantees monotonic nonincreasing!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8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dirty="0"/>
                  <a:t>By smoothness,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By convexity,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2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        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25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)≤−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/>
                  <a:t>So,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Finally,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0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9B49-D426-44F8-A589-573D018F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In order to guarantee that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, we need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𝛾𝜖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000" dirty="0"/>
                  <a:t>In other words, gradient descent converges at a rate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for smooth functions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CFCB2-CA87-4837-BAFA-2CF4C32E4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BB017-5D8C-437A-9F77-F015BE60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8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B469-E82A-42E5-8C35-FA0F0BC9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B9A49-5FE0-4913-A529-1109922CA8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/>
              </a:p>
              <a:p>
                <a:pPr marL="0" indent="0">
                  <a:buNone/>
                </a:pPr>
                <a:r>
                  <a:rPr lang="en-US" b="1"/>
                  <a:t>Theorem</a:t>
                </a:r>
                <a:r>
                  <a:rPr lang="en-US" b="1" dirty="0"/>
                  <a:t>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-smooth strongly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-convex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B9A49-5FE0-4913-A529-1109922CA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D2057-71B3-41D3-9BB7-CE029548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9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</a:t>
            </a:r>
            <a:r>
              <a:rPr lang="en-US" dirty="0"/>
              <a:t>of Strong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</a:t>
            </a:r>
            <a:r>
              <a:rPr lang="en-US" dirty="0"/>
              <a:t>of Strong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</a:t>
            </a:r>
            <a:r>
              <a:rPr lang="en-US" dirty="0"/>
              <a:t>of Strong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</a:t>
            </a:r>
            <a:r>
              <a:rPr lang="en-US" dirty="0"/>
              <a:t>of Strong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0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</a:t>
            </a:r>
            <a:r>
              <a:rPr lang="en-US" dirty="0"/>
              <a:t>of Strong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So,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/>
                  <a:t>This implies </a:t>
                </a:r>
                <a:r>
                  <a:rPr lang="en-US" dirty="0"/>
                  <a:t>that </a:t>
                </a:r>
                <a:r>
                  <a:rPr lang="en-US"/>
                  <a:t>our typical </a:t>
                </a:r>
                <a:r>
                  <a:rPr lang="en-US" dirty="0"/>
                  <a:t>convergence criteria for gradient descent </a:t>
                </a:r>
                <a:r>
                  <a:rPr lang="en-US"/>
                  <a:t>can actually tell </a:t>
                </a:r>
                <a:r>
                  <a:rPr lang="en-US" dirty="0"/>
                  <a:t>us something about how far we are away </a:t>
                </a:r>
                <a:r>
                  <a:rPr lang="en-US"/>
                  <a:t>from optimality </a:t>
                </a:r>
                <a:r>
                  <a:rPr lang="en-US" dirty="0"/>
                  <a:t>(</a:t>
                </a:r>
                <a:r>
                  <a:rPr lang="en-US"/>
                  <a:t>at least for strongly </a:t>
                </a:r>
                <a:r>
                  <a:rPr lang="en-US" dirty="0"/>
                  <a:t>convex functions)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805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8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7108-1301-4F5D-9A6F-BC3E4030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</a:t>
            </a:r>
            <a:r>
              <a:rPr lang="en-US" dirty="0"/>
              <a:t>of Strong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Further,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/>
                  <a:t>This allows </a:t>
                </a:r>
                <a:r>
                  <a:rPr lang="en-US" dirty="0"/>
                  <a:t>us to bound the error between our current iteration and </a:t>
                </a:r>
                <a:r>
                  <a:rPr lang="en-US"/>
                  <a:t>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terms of the gradient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E6812-9634-48C2-A546-372CDEF4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67939-7127-48DD-BFCB-557583E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D27A-682F-467A-B276-E7D7EE01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Lipschitz </a:t>
            </a:r>
            <a:r>
              <a:rPr lang="en-US" dirty="0"/>
              <a:t>Continuity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3F741-307F-40EB-A0B8-3CD7E292E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is </a:t>
                </a:r>
                <a:r>
                  <a:rPr lang="en-US" b="1">
                    <a:solidFill>
                      <a:srgbClr val="FF0000"/>
                    </a:solidFill>
                  </a:rPr>
                  <a:t>Lipschitz </a:t>
                </a:r>
                <a:r>
                  <a:rPr lang="en-US" b="1" dirty="0">
                    <a:solidFill>
                      <a:srgbClr val="FF0000"/>
                    </a:solidFill>
                  </a:rPr>
                  <a:t>continuous </a:t>
                </a:r>
                <a:r>
                  <a:rPr lang="en-US"/>
                  <a:t>with Lipschitz </a:t>
                </a:r>
                <a:r>
                  <a:rPr lang="en-US" dirty="0"/>
                  <a:t>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if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function </a:t>
                </a:r>
                <a:r>
                  <a:rPr lang="en-US"/>
                  <a:t>is Lipschitz </a:t>
                </a:r>
                <a:r>
                  <a:rPr lang="en-US" dirty="0"/>
                  <a:t>continuous if </a:t>
                </a:r>
                <a:r>
                  <a:rPr lang="en-US"/>
                  <a:t>and only </a:t>
                </a:r>
                <a:r>
                  <a:rPr lang="en-US" dirty="0"/>
                  <a:t>if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 the 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then any </a:t>
                </a:r>
                <a:r>
                  <a:rPr lang="en-US" dirty="0" err="1"/>
                  <a:t>subgradient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satisfies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-Lipschitz continuous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-Lipschitz continuous,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Lipschitz continuous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3F741-307F-40EB-A0B8-3CD7E292E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F6BFF-553B-4DE8-9633-F638A6C6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3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28550</TotalTime>
  <Words>1477</Words>
  <Application>Microsoft Office PowerPoint</Application>
  <PresentationFormat>On-screen Show (4:3)</PresentationFormat>
  <Paragraphs>250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Convergence of Gradient Methods</vt:lpstr>
      <vt:lpstr>Strong Convexity</vt:lpstr>
      <vt:lpstr>Implications of Strong Convexity</vt:lpstr>
      <vt:lpstr>Implications of Strong Convexity</vt:lpstr>
      <vt:lpstr>Implications of Strong Convexity</vt:lpstr>
      <vt:lpstr>Implications of Strong Convexity</vt:lpstr>
      <vt:lpstr>Implications of Strong Convexity</vt:lpstr>
      <vt:lpstr>Implications of Strong Convexity</vt:lpstr>
      <vt:lpstr>Lipschitz Continuity</vt:lpstr>
      <vt:lpstr>Smooth Functions</vt:lpstr>
      <vt:lpstr>Smooth Functions</vt:lpstr>
      <vt:lpstr>Smooth Functions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  <vt:lpstr>Convergence of Gradient Descent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265</cp:revision>
  <dcterms:created xsi:type="dcterms:W3CDTF">2011-08-25T15:49:05Z</dcterms:created>
  <dcterms:modified xsi:type="dcterms:W3CDTF">2021-11-02T16:24:14Z</dcterms:modified>
</cp:coreProperties>
</file>