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365" r:id="rId3"/>
    <p:sldId id="368" r:id="rId4"/>
    <p:sldId id="369" r:id="rId5"/>
    <p:sldId id="370" r:id="rId6"/>
    <p:sldId id="371" r:id="rId7"/>
    <p:sldId id="376" r:id="rId8"/>
    <p:sldId id="375" r:id="rId9"/>
    <p:sldId id="373" r:id="rId10"/>
    <p:sldId id="377" r:id="rId11"/>
    <p:sldId id="378" r:id="rId12"/>
    <p:sldId id="364" r:id="rId13"/>
    <p:sldId id="367" r:id="rId14"/>
    <p:sldId id="335" r:id="rId15"/>
    <p:sldId id="358" r:id="rId16"/>
    <p:sldId id="359" r:id="rId17"/>
    <p:sldId id="360" r:id="rId18"/>
    <p:sldId id="338" r:id="rId19"/>
    <p:sldId id="379" r:id="rId20"/>
    <p:sldId id="380" r:id="rId21"/>
    <p:sldId id="361" r:id="rId22"/>
    <p:sldId id="362" r:id="rId23"/>
    <p:sldId id="363" r:id="rId24"/>
    <p:sldId id="36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18752"/>
    <a:srgbClr val="7AC043"/>
    <a:srgbClr val="7AC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5270" autoAdjust="0"/>
  </p:normalViewPr>
  <p:slideViewPr>
    <p:cSldViewPr snapToGrid="0" snapToObjects="1">
      <p:cViewPr varScale="1">
        <p:scale>
          <a:sx n="114" d="100"/>
          <a:sy n="114" d="100"/>
        </p:scale>
        <p:origin x="150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E9FED-4A5A-440E-9ADD-96E04009DFF9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E8E53-FB47-4CBB-8CE0-B6A37821A0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24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8E53-FB47-4CBB-8CE0-B6A37821A0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85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9823"/>
            <a:ext cx="7772400" cy="1704226"/>
          </a:xfrm>
        </p:spPr>
        <p:txBody>
          <a:bodyPr>
            <a:normAutofit/>
          </a:bodyPr>
          <a:lstStyle>
            <a:lvl1pPr>
              <a:defRPr sz="36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587" y="4566863"/>
            <a:ext cx="6400800" cy="13065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6CA7-7F8D-446F-8C20-873B6AB3D3CF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958" y="125794"/>
            <a:ext cx="2475215" cy="247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4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D92D-B794-47F2-AE6D-993E638EF1B8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9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7229-FCBE-49F1-9156-901A69CE6A36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90080"/>
            <a:ext cx="8867775" cy="664929"/>
          </a:xfrm>
        </p:spPr>
        <p:txBody>
          <a:bodyPr>
            <a:noAutofit/>
          </a:bodyPr>
          <a:lstStyle>
            <a:lvl1pPr algn="l">
              <a:defRPr sz="4000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402" y="965771"/>
            <a:ext cx="8517277" cy="530285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4F4E-FAB0-40A4-A64B-22200FE4C09C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02779" y="6350453"/>
            <a:ext cx="2099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22963" y="6350454"/>
            <a:ext cx="882717" cy="365125"/>
          </a:xfrm>
        </p:spPr>
        <p:txBody>
          <a:bodyPr/>
          <a:lstStyle>
            <a:lvl1pPr algn="ctr">
              <a:defRPr/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https://www.utdallas.edu/brand/files/UTDmono_circle_flame.png">
            <a:extLst>
              <a:ext uri="{FF2B5EF4-FFF2-40B4-BE49-F238E27FC236}">
                <a16:creationId xmlns:a16="http://schemas.microsoft.com/office/drawing/2014/main" id="{47B3B7AB-3414-4F7C-8529-5FD009682A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578" y="67175"/>
            <a:ext cx="711972" cy="7107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 userDrawn="1"/>
        </p:nvGrpSpPr>
        <p:grpSpPr>
          <a:xfrm>
            <a:off x="0" y="811662"/>
            <a:ext cx="9144000" cy="45719"/>
            <a:chOff x="0" y="791114"/>
            <a:chExt cx="9144000" cy="4571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791114"/>
              <a:ext cx="1643865" cy="45719"/>
            </a:xfrm>
            <a:prstGeom prst="rect">
              <a:avLst/>
            </a:prstGeom>
            <a:solidFill>
              <a:srgbClr val="7AC04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643865" y="791114"/>
              <a:ext cx="7500135" cy="45719"/>
            </a:xfrm>
            <a:prstGeom prst="rect">
              <a:avLst/>
            </a:prstGeom>
            <a:solidFill>
              <a:srgbClr val="01875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795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14431"/>
            <a:ext cx="7772400" cy="129246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9B21-F111-4302-AE96-9A81F70D9770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8701"/>
            <a:ext cx="2980896" cy="297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5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7ACB-CB82-4E63-BE58-837CC553A2E1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2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896F8-AD69-4411-8D19-9DBCBFF34953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33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B127-A4EF-432B-AFDD-30E107B86B4C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4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A8FB-8FC7-4698-A439-8EC1CF4B6D54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8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D7BC-1CF9-41E0-92DB-F07C1E72FFA7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9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FACD-283A-43F2-824F-5EFF4A33B657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3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B23DB-BB2A-4685-AE96-F8AD3E7470CF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Block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2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Accelerated Gradient Methods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Nicholas </a:t>
            </a:r>
            <a:r>
              <a:rPr lang="en-US" dirty="0"/>
              <a:t>Ruozzi</a:t>
            </a:r>
          </a:p>
          <a:p>
            <a:r>
              <a:rPr lang="en-US" dirty="0"/>
              <a:t>University of Texas </a:t>
            </a:r>
            <a:r>
              <a:rPr lang="en-US"/>
              <a:t>at Dallas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440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70FAF-AACD-4671-864C-BDAFE9438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of </a:t>
            </a:r>
            <a:r>
              <a:rPr lang="en-US" dirty="0" err="1"/>
              <a:t>Subgradient</a:t>
            </a:r>
            <a:r>
              <a:rPr lang="en-US" dirty="0"/>
              <a:t> Descent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6331A1-5061-4D6D-B086-BAB5A3F58C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7402" y="965771"/>
                <a:ext cx="8695148" cy="5302858"/>
              </a:xfrm>
            </p:spPr>
            <p:txBody>
              <a:bodyPr/>
              <a:lstStyle/>
              <a:p>
                <a:endParaRPr lang="en-US" sz="1000" dirty="0"/>
              </a:p>
              <a:p>
                <a:pPr marL="0" indent="0">
                  <a:buNone/>
                </a:pP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 sz="2000" dirty="0"/>
                                <m:t> </m:t>
                              </m:r>
                            </m:e>
                          </m:d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−2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m:rPr>
                                      <m:nor/>
                                    </m:rPr>
                                    <a:rPr lang="en-US" sz="2000" dirty="0"/>
                                    <m:t> 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 sz="2000" dirty="0"/>
                                <m:t> </m:t>
                              </m:r>
                            </m:e>
                          </m:d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∈{0,…,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2000" dirty="0"/>
                                <m:t> 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∈{0,…,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2000" dirty="0"/>
                                <m:t> </m:t>
                              </m:r>
                            </m:e>
                          </m:d>
                        </m:e>
                      </m:func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nary>
                            <m:naryPr>
                              <m:chr m:val="∑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6331A1-5061-4D6D-B086-BAB5A3F58C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7402" y="965771"/>
                <a:ext cx="8695148" cy="530285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FADDD-108C-4718-AF0E-A314314BE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689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70FAF-AACD-4671-864C-BDAFE9438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of </a:t>
            </a:r>
            <a:r>
              <a:rPr lang="en-US" dirty="0" err="1"/>
              <a:t>Subgradient</a:t>
            </a:r>
            <a:r>
              <a:rPr lang="en-US" dirty="0"/>
              <a:t> Descent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6331A1-5061-4D6D-B086-BAB5A3F58C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7402" y="965771"/>
                <a:ext cx="8695148" cy="5302858"/>
              </a:xfrm>
            </p:spPr>
            <p:txBody>
              <a:bodyPr/>
              <a:lstStyle/>
              <a:p>
                <a:endParaRPr lang="en-US" sz="1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∈{0,…,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2000" dirty="0"/>
                                <m:t> </m:t>
                              </m:r>
                            </m:e>
                          </m:d>
                        </m:e>
                      </m:func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nary>
                            <m:naryPr>
                              <m:chr m:val="∑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dirty="0"/>
                  <a:t>So, if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&lt;∞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but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then </a:t>
                </a:r>
                <a:r>
                  <a:rPr lang="en-US" dirty="0" err="1"/>
                  <a:t>subgradient</a:t>
                </a:r>
                <a:r>
                  <a:rPr lang="en-US" dirty="0"/>
                  <a:t> descent converges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dirty="0"/>
                  <a:t>The following step size meets this requirement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6331A1-5061-4D6D-B086-BAB5A3F58C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7402" y="965771"/>
                <a:ext cx="8695148" cy="5302858"/>
              </a:xfrm>
              <a:blipFill>
                <a:blip r:embed="rId2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FADDD-108C-4718-AF0E-A314314BE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833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146D4-0A20-4701-BFA8-1E875A69E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Bounds for Gradient Methods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6F0D59-9F26-4C88-B66D-DB83B22119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b="1" dirty="0"/>
                  <a:t>Theorem:</a:t>
                </a:r>
                <a:r>
                  <a:rPr lang="en-US" dirty="0"/>
                  <a:t> For any first order method, i.e., one that computes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using a direction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𝑠𝑝𝑎𝑛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dirty="0"/>
                  <a:t> and any iteration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≤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− 1)/2</m:t>
                    </m:r>
                  </m:oMath>
                </a14:m>
                <a:r>
                  <a:rPr lang="en-US" dirty="0"/>
                  <a:t> and any starting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en-US" dirty="0"/>
                  <a:t>, there is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-smooth convex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such that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6F0D59-9F26-4C88-B66D-DB83B22119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420CA9-0C17-495E-90CF-F4889DDA8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23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146D4-0A20-4701-BFA8-1E875A69E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Bounds for Gradient Methods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6F0D59-9F26-4C88-B66D-DB83B22119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b="1" dirty="0"/>
                  <a:t>Theorem:</a:t>
                </a:r>
                <a:r>
                  <a:rPr lang="en-US" dirty="0"/>
                  <a:t> For any first order method, i.e., one that computes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using a direction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𝑠𝑝𝑎𝑛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dirty="0"/>
                  <a:t> and any iteration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≤ 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− 1)/2</m:t>
                    </m:r>
                  </m:oMath>
                </a14:m>
                <a:r>
                  <a:rPr lang="en-US" dirty="0"/>
                  <a:t> and any starting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en-US" dirty="0"/>
                  <a:t>, there is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-smooth convex function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such that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Tells us that first order methods cannot achieve a convergence rate better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-- is this achievable?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6F0D59-9F26-4C88-B66D-DB83B22119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420CA9-0C17-495E-90CF-F4889DDA8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762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D6BB8-915D-47FF-851A-E8D84756E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38598-B24D-4EBE-9794-A5E4F4D89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100" dirty="0"/>
          </a:p>
          <a:p>
            <a:r>
              <a:rPr lang="en-US" dirty="0"/>
              <a:t>Standard gradient descent does not adjust its step size based on local function information, e.g., curvature of the function</a:t>
            </a:r>
          </a:p>
          <a:p>
            <a:endParaRPr lang="en-US" dirty="0"/>
          </a:p>
          <a:p>
            <a:pPr lvl="1"/>
            <a:r>
              <a:rPr lang="en-US" dirty="0"/>
              <a:t>This can result in slow convergence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BB52B3-3627-42AC-9453-C9ADD23FC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C0C2D3-213C-4AA8-8C59-77CC700CF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978" y="3392961"/>
            <a:ext cx="6182686" cy="223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49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D6BB8-915D-47FF-851A-E8D84756E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Momentum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138598-B24D-4EBE-9794-A5E4F4D896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100" dirty="0"/>
              </a:p>
              <a:p>
                <a:r>
                  <a:rPr lang="en-US" dirty="0"/>
                  <a:t>Gradient descent with momentum adds an inertia term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138598-B24D-4EBE-9794-A5E4F4D896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BB52B3-3627-42AC-9453-C9ADD23FC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017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D6BB8-915D-47FF-851A-E8D84756E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Momentum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138598-B24D-4EBE-9794-A5E4F4D896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100" dirty="0"/>
              </a:p>
              <a:p>
                <a:r>
                  <a:rPr lang="en-US" dirty="0"/>
                  <a:t>Gradient descent with momentum adds an inertia term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138598-B24D-4EBE-9794-A5E4F4D896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BB52B3-3627-42AC-9453-C9ADD23FC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429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D6BB8-915D-47FF-851A-E8D84756E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Momentum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138598-B24D-4EBE-9794-A5E4F4D896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100" dirty="0"/>
              </a:p>
              <a:p>
                <a:r>
                  <a:rPr lang="en-US" dirty="0"/>
                  <a:t>Gradient descent with momentum adds an inertia term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𝛾𝛽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If the gradients are similar in two consecutive times steps you get an extra boost!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138598-B24D-4EBE-9794-A5E4F4D896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BB52B3-3627-42AC-9453-C9ADD23FC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791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27108-1301-4F5D-9A6F-BC3E40308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E6812-9634-48C2-A546-372CDEF4F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67939-7127-48DD-BFCB-557583E6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A06CEF-2EA4-4988-BB79-2B6C43B6C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88" y="1180949"/>
            <a:ext cx="7449424" cy="52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80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27108-1301-4F5D-9A6F-BC3E40308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Nesterov’s</a:t>
            </a:r>
            <a:r>
              <a:rPr lang="en-US" sz="3600" dirty="0"/>
              <a:t> Accelerated Gradient Method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6E6812-9634-48C2-A546-372CDEF4FA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b="0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1+4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b="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Initial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6E6812-9634-48C2-A546-372CDEF4FA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67939-7127-48DD-BFCB-557583E6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429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4E55E-39A7-42EF-B6EF-E440E9889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from Last Time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95523F-7669-403B-99CA-3934D0951F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Standard gradient descent with a fixed step size converges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iterations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-smooth convex functions</a:t>
                </a:r>
              </a:p>
              <a:p>
                <a:endParaRPr lang="en-US" dirty="0"/>
              </a:p>
              <a:p>
                <a:r>
                  <a:rPr lang="en-US" dirty="0"/>
                  <a:t>Even better rates are achievable under strong convexity</a:t>
                </a:r>
              </a:p>
              <a:p>
                <a:endParaRPr lang="en-US" dirty="0"/>
              </a:p>
              <a:p>
                <a:r>
                  <a:rPr lang="en-US" dirty="0"/>
                  <a:t>Today: convergence of </a:t>
                </a:r>
                <a:r>
                  <a:rPr lang="en-US" dirty="0" err="1"/>
                  <a:t>subgradient</a:t>
                </a:r>
                <a:r>
                  <a:rPr lang="en-US" dirty="0"/>
                  <a:t> descent &amp; accelerated gradient methods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95523F-7669-403B-99CA-3934D0951F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A3842-97CC-4201-90C6-DBFFC2F1A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689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27108-1301-4F5D-9A6F-BC3E40308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Nesterov’s</a:t>
            </a:r>
            <a:r>
              <a:rPr lang="en-US" sz="3600" dirty="0"/>
              <a:t> Accelerated Gradient Method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6E6812-9634-48C2-A546-372CDEF4FA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b="0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1+4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b="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den>
                    </m:f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Initial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6E6812-9634-48C2-A546-372CDEF4FA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67939-7127-48DD-BFCB-557583E6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629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27108-1301-4F5D-9A6F-BC3E40308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Nesterov’s</a:t>
            </a:r>
            <a:r>
              <a:rPr lang="en-US" sz="3600" dirty="0"/>
              <a:t> Accelerated Gradient Method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6E6812-9634-48C2-A546-372CDEF4FA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r>
                  <a:rPr lang="en-US" b="1" dirty="0"/>
                  <a:t>Theorem: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-smooth convex function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6E6812-9634-48C2-A546-372CDEF4FA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67939-7127-48DD-BFCB-557583E6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988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27108-1301-4F5D-9A6F-BC3E40308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Nesterov’s</a:t>
            </a:r>
            <a:r>
              <a:rPr lang="en-US" sz="3600" dirty="0"/>
              <a:t> Accelerated Gradient Method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6E6812-9634-48C2-A546-372CDEF4FA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r>
                  <a:rPr lang="en-US" b="1" dirty="0"/>
                  <a:t>Theorem: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-smooth convex function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6E6812-9634-48C2-A546-372CDEF4FA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67939-7127-48DD-BFCB-557583E6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134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27108-1301-4F5D-9A6F-BC3E40308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Nesterov’s</a:t>
            </a:r>
            <a:r>
              <a:rPr lang="en-US" sz="3600" dirty="0"/>
              <a:t> Accelerated Gradient Method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6E6812-9634-48C2-A546-372CDEF4FA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r>
                  <a:rPr lang="en-US" b="1" dirty="0"/>
                  <a:t>Theorem: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-smooth convex function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6E6812-9634-48C2-A546-372CDEF4FA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67939-7127-48DD-BFCB-557583E6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010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9BC44-5C9F-41F2-ABD4-334E49DB4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Accelerated Gradient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9724B-8025-4742-A965-57EC79C75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9DEC3-E831-49CF-B46F-73D3F5DE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6FBFAF-5B48-47AF-A230-FE4C3F1330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290" y="1445004"/>
            <a:ext cx="59055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D1C470-14D7-436D-A590-523C06CA9FFD}"/>
              </a:ext>
            </a:extLst>
          </p:cNvPr>
          <p:cNvSpPr txBox="1"/>
          <p:nvPr/>
        </p:nvSpPr>
        <p:spPr>
          <a:xfrm>
            <a:off x="7180975" y="6407802"/>
            <a:ext cx="2846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Image: Sebastian Ruder</a:t>
            </a:r>
          </a:p>
        </p:txBody>
      </p:sp>
    </p:spTree>
    <p:extLst>
      <p:ext uri="{BB962C8B-B14F-4D97-AF65-F5344CB8AC3E}">
        <p14:creationId xmlns:p14="http://schemas.microsoft.com/office/powerpoint/2010/main" val="1684911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70FAF-AACD-4671-864C-BDAFE9438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of </a:t>
            </a:r>
            <a:r>
              <a:rPr lang="en-US" dirty="0" err="1"/>
              <a:t>Subgradient</a:t>
            </a:r>
            <a:r>
              <a:rPr lang="en-US" dirty="0"/>
              <a:t> Descent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6331A1-5061-4D6D-B086-BAB5A3F58C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We will prove convergence of the </a:t>
                </a:r>
                <a:r>
                  <a:rPr lang="en-US" dirty="0" err="1"/>
                  <a:t>subgradient</a:t>
                </a:r>
                <a:r>
                  <a:rPr lang="en-US" dirty="0"/>
                  <a:t> method under the assumption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convex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-Lipschitz continuous</a:t>
                </a:r>
              </a:p>
              <a:p>
                <a:endParaRPr lang="en-US" dirty="0"/>
              </a:p>
              <a:p>
                <a:pPr lvl="1"/>
                <a:r>
                  <a:rPr lang="en-US" dirty="0"/>
                  <a:t>Recall that this implies that the norm of the </a:t>
                </a:r>
                <a:r>
                  <a:rPr lang="en-US" dirty="0" err="1"/>
                  <a:t>subgradients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are bounded from above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The proof ideas are similar to what we saw for standard gradient descent except that we will no longer have the monotonic decreasing property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6331A1-5061-4D6D-B086-BAB5A3F58C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FADDD-108C-4718-AF0E-A314314BE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497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70FAF-AACD-4671-864C-BDAFE9438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of </a:t>
            </a:r>
            <a:r>
              <a:rPr lang="en-US" dirty="0" err="1"/>
              <a:t>Subgradient</a:t>
            </a:r>
            <a:r>
              <a:rPr lang="en-US" dirty="0"/>
              <a:t> Descent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6331A1-5061-4D6D-B086-BAB5A3F58C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7402" y="965771"/>
                <a:ext cx="8695148" cy="5302858"/>
              </a:xfrm>
            </p:spPr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be a global minimum of the convex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is a </a:t>
                </a:r>
                <a:r>
                  <a:rPr lang="en-US" dirty="0" err="1"/>
                  <a:t>subgradient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 sz="2000" dirty="0"/>
                                <m:t> </m:t>
                              </m:r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                      =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 sz="2000" dirty="0"/>
                                <m:t> </m:t>
                              </m:r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000" dirty="0"/>
                            <m:t>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                     ≤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 sz="2000" dirty="0"/>
                                <m:t> </m:t>
                              </m:r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r>
                            <m:rPr>
                              <m:nor/>
                            </m:rPr>
                            <a:rPr lang="en-US" sz="2000" dirty="0"/>
                            <m:t>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6331A1-5061-4D6D-B086-BAB5A3F58C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7402" y="965771"/>
                <a:ext cx="8695148" cy="5302858"/>
              </a:xfrm>
              <a:blipFill>
                <a:blip r:embed="rId2"/>
                <a:stretch>
                  <a:fillRect l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FADDD-108C-4718-AF0E-A314314BE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660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70FAF-AACD-4671-864C-BDAFE9438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of </a:t>
            </a:r>
            <a:r>
              <a:rPr lang="en-US" dirty="0" err="1"/>
              <a:t>Subgradient</a:t>
            </a:r>
            <a:r>
              <a:rPr lang="en-US" dirty="0"/>
              <a:t> Descent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6331A1-5061-4D6D-B086-BAB5A3F58C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7402" y="965771"/>
                <a:ext cx="8782708" cy="5302858"/>
              </a:xfrm>
            </p:spPr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be a global minimum of the convex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is a </a:t>
                </a:r>
                <a:r>
                  <a:rPr lang="en-US" dirty="0" err="1"/>
                  <a:t>subgradient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 sz="2000" dirty="0"/>
                                <m:t> </m:t>
                              </m:r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                      =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 sz="2000" dirty="0"/>
                                <m:t> </m:t>
                              </m:r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000" dirty="0"/>
                            <m:t>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                     ≤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 sz="2000" dirty="0"/>
                                <m:t> </m:t>
                              </m:r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r>
                            <m:rPr>
                              <m:nor/>
                            </m:rPr>
                            <a:rPr lang="en-US" sz="2000" dirty="0"/>
                            <m:t>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 sz="2000" dirty="0"/>
                                <m:t> </m:t>
                              </m:r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−2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m:rPr>
                                      <m:nor/>
                                    </m:rPr>
                                    <a:rPr lang="en-US" sz="2000" dirty="0"/>
                                    <m:t> 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6331A1-5061-4D6D-B086-BAB5A3F58C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7402" y="965771"/>
                <a:ext cx="8782708" cy="5302858"/>
              </a:xfrm>
              <a:blipFill>
                <a:blip r:embed="rId2"/>
                <a:stretch>
                  <a:fillRect l="-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FADDD-108C-4718-AF0E-A314314BE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214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70FAF-AACD-4671-864C-BDAFE9438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of </a:t>
            </a:r>
            <a:r>
              <a:rPr lang="en-US" dirty="0" err="1"/>
              <a:t>Subgradient</a:t>
            </a:r>
            <a:r>
              <a:rPr lang="en-US" dirty="0"/>
              <a:t> Descent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6331A1-5061-4D6D-B086-BAB5A3F58C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7402" y="965771"/>
                <a:ext cx="8695148" cy="5302858"/>
              </a:xfrm>
            </p:spPr>
            <p:txBody>
              <a:bodyPr/>
              <a:lstStyle/>
              <a:p>
                <a:endParaRPr lang="en-US" sz="1000" dirty="0"/>
              </a:p>
              <a:p>
                <a:pPr marL="0" indent="0">
                  <a:buNone/>
                </a:pP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 sz="2000" dirty="0"/>
                                <m:t> </m:t>
                              </m:r>
                            </m:e>
                          </m:d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−2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m:rPr>
                                      <m:nor/>
                                    </m:rPr>
                                    <a:rPr lang="en-US" sz="2000" dirty="0"/>
                                    <m:t> 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6331A1-5061-4D6D-B086-BAB5A3F58C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7402" y="965771"/>
                <a:ext cx="8695148" cy="530285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FADDD-108C-4718-AF0E-A314314BE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40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70FAF-AACD-4671-864C-BDAFE9438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of </a:t>
            </a:r>
            <a:r>
              <a:rPr lang="en-US" dirty="0" err="1"/>
              <a:t>Subgradient</a:t>
            </a:r>
            <a:r>
              <a:rPr lang="en-US" dirty="0"/>
              <a:t> Descent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6331A1-5061-4D6D-B086-BAB5A3F58C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7402" y="965771"/>
                <a:ext cx="8695148" cy="5302858"/>
              </a:xfrm>
            </p:spPr>
            <p:txBody>
              <a:bodyPr/>
              <a:lstStyle/>
              <a:p>
                <a:endParaRPr lang="en-US" sz="1000" dirty="0"/>
              </a:p>
              <a:p>
                <a:pPr marL="0" indent="0">
                  <a:buNone/>
                </a:pP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 sz="2000" dirty="0"/>
                                <m:t> </m:t>
                              </m:r>
                            </m:e>
                          </m:d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−2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m:rPr>
                                      <m:nor/>
                                    </m:rPr>
                                    <a:rPr lang="en-US" sz="2000" dirty="0"/>
                                    <m:t> 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6331A1-5061-4D6D-B086-BAB5A3F58C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7402" y="965771"/>
                <a:ext cx="8695148" cy="530285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FADDD-108C-4718-AF0E-A314314BE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67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70FAF-AACD-4671-864C-BDAFE9438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of </a:t>
            </a:r>
            <a:r>
              <a:rPr lang="en-US" dirty="0" err="1"/>
              <a:t>Subgradient</a:t>
            </a:r>
            <a:r>
              <a:rPr lang="en-US" dirty="0"/>
              <a:t> Descent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6331A1-5061-4D6D-B086-BAB5A3F58C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7402" y="965771"/>
                <a:ext cx="8695148" cy="5302858"/>
              </a:xfrm>
            </p:spPr>
            <p:txBody>
              <a:bodyPr/>
              <a:lstStyle/>
              <a:p>
                <a:endParaRPr lang="en-US" sz="1000" dirty="0"/>
              </a:p>
              <a:p>
                <a:pPr marL="0" indent="0">
                  <a:buNone/>
                </a:pP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 sz="2000" dirty="0"/>
                                <m:t> </m:t>
                              </m:r>
                            </m:e>
                          </m:d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−2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m:rPr>
                                      <m:nor/>
                                    </m:rPr>
                                    <a:rPr lang="en-US" sz="2000" dirty="0"/>
                                    <m:t> 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m:rPr>
                                      <m:nor/>
                                    </m:rPr>
                                    <a:rPr lang="en-US" sz="2000" dirty="0"/>
                                    <m:t> 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∈{0,…,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2000" dirty="0"/>
                                <m:t>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6331A1-5061-4D6D-B086-BAB5A3F58C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7402" y="965771"/>
                <a:ext cx="8695148" cy="530285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FADDD-108C-4718-AF0E-A314314BE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776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70FAF-AACD-4671-864C-BDAFE9438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of </a:t>
            </a:r>
            <a:r>
              <a:rPr lang="en-US" dirty="0" err="1"/>
              <a:t>Subgradient</a:t>
            </a:r>
            <a:r>
              <a:rPr lang="en-US" dirty="0"/>
              <a:t> Descent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6331A1-5061-4D6D-B086-BAB5A3F58C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7402" y="965771"/>
                <a:ext cx="8695148" cy="5302858"/>
              </a:xfrm>
            </p:spPr>
            <p:txBody>
              <a:bodyPr/>
              <a:lstStyle/>
              <a:p>
                <a:endParaRPr lang="en-US" sz="1000" dirty="0"/>
              </a:p>
              <a:p>
                <a:pPr marL="0" indent="0">
                  <a:buNone/>
                </a:pP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 sz="2000" dirty="0"/>
                                <m:t> </m:t>
                              </m:r>
                            </m:e>
                          </m:d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−2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m:rPr>
                                      <m:nor/>
                                    </m:rPr>
                                    <a:rPr lang="en-US" sz="2000" dirty="0"/>
                                    <m:t> 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 sz="2000" dirty="0"/>
                                <m:t> </m:t>
                              </m:r>
                            </m:e>
                          </m:d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∈{0,…,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2000" dirty="0"/>
                                <m:t> 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m:rPr>
                                      <m:nor/>
                                    </m:rPr>
                                    <a:rPr lang="en-US" sz="2000" dirty="0"/>
                                    <m:t> 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∈{0,…,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2000" dirty="0"/>
                                <m:t>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6331A1-5061-4D6D-B086-BAB5A3F58C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7402" y="965771"/>
                <a:ext cx="8695148" cy="530285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FADDD-108C-4718-AF0E-A314314BE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502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28894</TotalTime>
  <Words>814</Words>
  <Application>Microsoft Office PowerPoint</Application>
  <PresentationFormat>On-screen Show (4:3)</PresentationFormat>
  <Paragraphs>173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Cambria Math</vt:lpstr>
      <vt:lpstr>Office Theme</vt:lpstr>
      <vt:lpstr>Accelerated Gradient Methods</vt:lpstr>
      <vt:lpstr>Recap from Last Time</vt:lpstr>
      <vt:lpstr>Convergence of Subgradient Descent</vt:lpstr>
      <vt:lpstr>Convergence of Subgradient Descent</vt:lpstr>
      <vt:lpstr>Convergence of Subgradient Descent</vt:lpstr>
      <vt:lpstr>Convergence of Subgradient Descent</vt:lpstr>
      <vt:lpstr>Convergence of Subgradient Descent</vt:lpstr>
      <vt:lpstr>Convergence of Subgradient Descent</vt:lpstr>
      <vt:lpstr>Convergence of Subgradient Descent</vt:lpstr>
      <vt:lpstr>Convergence of Subgradient Descent</vt:lpstr>
      <vt:lpstr>Convergence of Subgradient Descent</vt:lpstr>
      <vt:lpstr>Lower Bounds for Gradient Methods</vt:lpstr>
      <vt:lpstr>Lower Bounds for Gradient Methods</vt:lpstr>
      <vt:lpstr>Momentum</vt:lpstr>
      <vt:lpstr>Momentum</vt:lpstr>
      <vt:lpstr>Momentum</vt:lpstr>
      <vt:lpstr>Momentum</vt:lpstr>
      <vt:lpstr>Momentum</vt:lpstr>
      <vt:lpstr>Nesterov’s Accelerated Gradient Method</vt:lpstr>
      <vt:lpstr>Nesterov’s Accelerated Gradient Method</vt:lpstr>
      <vt:lpstr>Nesterov’s Accelerated Gradient Method</vt:lpstr>
      <vt:lpstr>Nesterov’s Accelerated Gradient Method</vt:lpstr>
      <vt:lpstr>Nesterov’s Accelerated Gradient Method</vt:lpstr>
      <vt:lpstr>Accelerated Gradient Methods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lxe072000</dc:creator>
  <cp:lastModifiedBy>Nicholas Ruozzi</cp:lastModifiedBy>
  <cp:revision>273</cp:revision>
  <dcterms:created xsi:type="dcterms:W3CDTF">2011-08-25T15:49:05Z</dcterms:created>
  <dcterms:modified xsi:type="dcterms:W3CDTF">2021-11-04T07:20:05Z</dcterms:modified>
</cp:coreProperties>
</file>