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365" r:id="rId3"/>
    <p:sldId id="423" r:id="rId4"/>
    <p:sldId id="437" r:id="rId5"/>
    <p:sldId id="438" r:id="rId6"/>
    <p:sldId id="467" r:id="rId7"/>
    <p:sldId id="436" r:id="rId8"/>
    <p:sldId id="439" r:id="rId9"/>
    <p:sldId id="468" r:id="rId10"/>
    <p:sldId id="370" r:id="rId11"/>
    <p:sldId id="440" r:id="rId12"/>
    <p:sldId id="441" r:id="rId13"/>
    <p:sldId id="444" r:id="rId14"/>
    <p:sldId id="448" r:id="rId15"/>
    <p:sldId id="449" r:id="rId16"/>
    <p:sldId id="442" r:id="rId17"/>
    <p:sldId id="443" r:id="rId18"/>
    <p:sldId id="445" r:id="rId19"/>
    <p:sldId id="446" r:id="rId20"/>
    <p:sldId id="450" r:id="rId21"/>
    <p:sldId id="451" r:id="rId22"/>
    <p:sldId id="452" r:id="rId23"/>
    <p:sldId id="453" r:id="rId24"/>
    <p:sldId id="454" r:id="rId25"/>
    <p:sldId id="455" r:id="rId26"/>
    <p:sldId id="456" r:id="rId27"/>
    <p:sldId id="469" r:id="rId28"/>
    <p:sldId id="457" r:id="rId29"/>
    <p:sldId id="458" r:id="rId30"/>
    <p:sldId id="459" r:id="rId31"/>
    <p:sldId id="460" r:id="rId32"/>
    <p:sldId id="461" r:id="rId33"/>
    <p:sldId id="462" r:id="rId34"/>
    <p:sldId id="463" r:id="rId35"/>
    <p:sldId id="464" r:id="rId36"/>
    <p:sldId id="465" r:id="rId37"/>
    <p:sldId id="466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18752"/>
    <a:srgbClr val="7AC043"/>
    <a:srgbClr val="7AC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5270" autoAdjust="0"/>
  </p:normalViewPr>
  <p:slideViewPr>
    <p:cSldViewPr snapToGrid="0" snapToObjects="1">
      <p:cViewPr varScale="1">
        <p:scale>
          <a:sx n="184" d="100"/>
          <a:sy n="184" d="100"/>
        </p:scale>
        <p:origin x="1110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E9FED-4A5A-440E-9ADD-96E04009DFF9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8E53-FB47-4CBB-8CE0-B6A37821A0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2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8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9823"/>
            <a:ext cx="7772400" cy="1704226"/>
          </a:xfrm>
        </p:spPr>
        <p:txBody>
          <a:bodyPr>
            <a:normAutofit/>
          </a:bodyPr>
          <a:lstStyle>
            <a:lvl1pPr>
              <a:defRPr sz="36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587" y="4566863"/>
            <a:ext cx="6400800" cy="13065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6CA7-7F8D-446F-8C20-873B6AB3D3CF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58" y="125794"/>
            <a:ext cx="2475215" cy="247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4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D92D-B794-47F2-AE6D-993E638EF1B8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9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7229-FCBE-49F1-9156-901A69CE6A36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90080"/>
            <a:ext cx="8867775" cy="664929"/>
          </a:xfrm>
        </p:spPr>
        <p:txBody>
          <a:bodyPr>
            <a:noAutofit/>
          </a:bodyPr>
          <a:lstStyle>
            <a:lvl1pPr algn="l">
              <a:defRPr sz="400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02" y="965771"/>
            <a:ext cx="8517277" cy="530285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F4E-FAB0-40A4-A64B-22200FE4C09C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2779" y="6350453"/>
            <a:ext cx="2099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22963" y="6350454"/>
            <a:ext cx="882717" cy="365125"/>
          </a:xfrm>
        </p:spPr>
        <p:txBody>
          <a:bodyPr/>
          <a:lstStyle>
            <a:lvl1pPr algn="ctr">
              <a:defRPr/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https://www.utdallas.edu/brand/files/UTDmono_circle_flame.png">
            <a:extLst>
              <a:ext uri="{FF2B5EF4-FFF2-40B4-BE49-F238E27FC236}">
                <a16:creationId xmlns:a16="http://schemas.microsoft.com/office/drawing/2014/main" id="{47B3B7AB-3414-4F7C-8529-5FD009682A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578" y="67175"/>
            <a:ext cx="711972" cy="7107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0" y="811662"/>
            <a:ext cx="9144000" cy="45719"/>
            <a:chOff x="0" y="791114"/>
            <a:chExt cx="9144000" cy="4571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791114"/>
              <a:ext cx="1643865" cy="45719"/>
            </a:xfrm>
            <a:prstGeom prst="rect">
              <a:avLst/>
            </a:prstGeom>
            <a:solidFill>
              <a:srgbClr val="7AC04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643865" y="791114"/>
              <a:ext cx="7500135" cy="45719"/>
            </a:xfrm>
            <a:prstGeom prst="rect">
              <a:avLst/>
            </a:prstGeom>
            <a:solidFill>
              <a:srgbClr val="01875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795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14431"/>
            <a:ext cx="7772400" cy="12924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B21-F111-4302-AE96-9A81F70D9770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8701"/>
            <a:ext cx="2980896" cy="297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5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7ACB-CB82-4E63-BE58-837CC553A2E1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2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96F8-AD69-4411-8D19-9DBCBFF34953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3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B127-A4EF-432B-AFDD-30E107B86B4C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4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A8FB-8FC7-4698-A439-8EC1CF4B6D54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8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D7BC-1CF9-41E0-92DB-F07C1E72FFA7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9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FACD-283A-43F2-824F-5EFF4A33B657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3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B23DB-BB2A-4685-AE96-F8AD3E7470CF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lock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Alternating Direction Method  of Multipliers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Nicholas </a:t>
            </a:r>
            <a:r>
              <a:rPr lang="en-US" dirty="0"/>
              <a:t>Ruozzi</a:t>
            </a:r>
          </a:p>
          <a:p>
            <a:r>
              <a:rPr lang="en-US" dirty="0"/>
              <a:t>University of Texas </a:t>
            </a:r>
            <a:r>
              <a:rPr lang="en-US"/>
              <a:t>at Dallas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40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70FAF-AACD-4671-864C-BDAFE9438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Alternating Direction Method of Multipliers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6331A1-5061-4D6D-B086-BAB5A3F58C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7402" y="965771"/>
                <a:ext cx="8782708" cy="5302858"/>
              </a:xfrm>
            </p:spPr>
            <p:txBody>
              <a:bodyPr/>
              <a:lstStyle/>
              <a:p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are convex functions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6331A1-5061-4D6D-B086-BAB5A3F58C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402" y="965771"/>
                <a:ext cx="8782708" cy="5302858"/>
              </a:xfrm>
              <a:blipFill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FADDD-108C-4718-AF0E-A314314BE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214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70FAF-AACD-4671-864C-BDAFE9438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Alternating Direction Method of Multipliers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6331A1-5061-4D6D-B086-BAB5A3F58C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7402" y="965771"/>
                <a:ext cx="8782708" cy="5302858"/>
              </a:xfrm>
            </p:spPr>
            <p:txBody>
              <a:bodyPr/>
              <a:lstStyle/>
              <a:p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Augmented </a:t>
                </a:r>
                <a:r>
                  <a:rPr lang="en-US" dirty="0" err="1"/>
                  <a:t>Lagrangian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6331A1-5061-4D6D-B086-BAB5A3F58C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402" y="965771"/>
                <a:ext cx="8782708" cy="5302858"/>
              </a:xfrm>
              <a:blipFill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FADDD-108C-4718-AF0E-A314314BE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138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70FAF-AACD-4671-864C-BDAFE9438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Alternating Direction Method of Multipliers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6331A1-5061-4D6D-B086-BAB5A3F58C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7402" y="965771"/>
                <a:ext cx="8782708" cy="5302858"/>
              </a:xfrm>
            </p:spPr>
            <p:txBody>
              <a:bodyPr/>
              <a:lstStyle/>
              <a:p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Augmented </a:t>
                </a:r>
                <a:r>
                  <a:rPr lang="en-US" dirty="0" err="1"/>
                  <a:t>Lagrangian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sz="2000" b="0" dirty="0">
                    <a:solidFill>
                      <a:schemeClr val="tx1"/>
                    </a:solidFill>
                  </a:rPr>
                  <a:t>	</a:t>
                </a: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∈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900" dirty="0">
                  <a:solidFill>
                    <a:schemeClr val="tx1"/>
                  </a:solidFill>
                </a:endParaRPr>
              </a:p>
              <a:p>
                <a:pPr lvl="1"/>
                <a:endParaRPr lang="en-US" sz="900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+1)</m:t>
                                          </m:r>
                                        </m:sup>
                                      </m:s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900" dirty="0">
                  <a:solidFill>
                    <a:schemeClr val="tx1"/>
                  </a:solidFill>
                </a:endParaRPr>
              </a:p>
              <a:p>
                <a:pPr lvl="1"/>
                <a:endParaRPr lang="en-US" sz="900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6331A1-5061-4D6D-B086-BAB5A3F58C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402" y="965771"/>
                <a:ext cx="8782708" cy="5302858"/>
              </a:xfrm>
              <a:blipFill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FADDD-108C-4718-AF0E-A314314BE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9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70FAF-AACD-4671-864C-BDAFE9438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Alternating Direction Method of Multipliers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6331A1-5061-4D6D-B086-BAB5A3F58C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7402" y="965771"/>
                <a:ext cx="8782708" cy="5302858"/>
              </a:xfrm>
            </p:spPr>
            <p:txBody>
              <a:bodyPr/>
              <a:lstStyle/>
              <a:p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Augmented </a:t>
                </a:r>
                <a:r>
                  <a:rPr lang="en-US" dirty="0" err="1"/>
                  <a:t>Lagrangian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sz="2000" b="0" dirty="0">
                    <a:solidFill>
                      <a:schemeClr val="tx1"/>
                    </a:solidFill>
                  </a:rPr>
                  <a:t>	</a:t>
                </a: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∈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900" dirty="0">
                  <a:solidFill>
                    <a:schemeClr val="tx1"/>
                  </a:solidFill>
                </a:endParaRPr>
              </a:p>
              <a:p>
                <a:pPr lvl="1"/>
                <a:endParaRPr lang="en-US" sz="900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+1)</m:t>
                                          </m:r>
                                        </m:sup>
                                      </m:s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900" dirty="0">
                  <a:solidFill>
                    <a:schemeClr val="tx1"/>
                  </a:solidFill>
                </a:endParaRPr>
              </a:p>
              <a:p>
                <a:pPr lvl="1"/>
                <a:endParaRPr lang="en-US" sz="900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6331A1-5061-4D6D-B086-BAB5A3F58C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402" y="965771"/>
                <a:ext cx="8782708" cy="5302858"/>
              </a:xfrm>
              <a:blipFill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FADDD-108C-4718-AF0E-A314314BE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50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1489A-F4BC-4713-8AAA-E44605D73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Scaled ADMM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4AED52-F0FB-4EA3-9C65-3BAC274B45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           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lit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           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4AED52-F0FB-4EA3-9C65-3BAC274B45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0B3AE-1E40-42F5-BEAA-002A6B22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618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1489A-F4BC-4713-8AAA-E44605D73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Scaled ADMM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4AED52-F0FB-4EA3-9C65-3BAC274B45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           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lit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           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0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900" dirty="0">
                  <a:solidFill>
                    <a:srgbClr val="FF0000"/>
                  </a:solidFill>
                </a:endParaRPr>
              </a:p>
              <a:p>
                <a:pPr lvl="1"/>
                <a:endParaRPr lang="en-US" sz="900" dirty="0">
                  <a:solidFill>
                    <a:srgbClr val="FF0000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+1)</m:t>
                                          </m:r>
                                        </m:sup>
                                      </m:sSup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900" dirty="0">
                  <a:solidFill>
                    <a:srgbClr val="FF0000"/>
                  </a:solidFill>
                </a:endParaRPr>
              </a:p>
              <a:p>
                <a:pPr lvl="1"/>
                <a:endParaRPr lang="en-US" sz="900" dirty="0">
                  <a:solidFill>
                    <a:srgbClr val="FF0000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4AED52-F0FB-4EA3-9C65-3BAC274B45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0B3AE-1E40-42F5-BEAA-002A6B22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593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5F8D9-47FB-41C1-8DBD-9DACEC19E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ADMM Stopping Criteria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2F7D91-42EC-483A-A8F3-A8161431E2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From the KKT conditions for the non-augmented problem, we need primal feasibility and a critical point of the </a:t>
                </a:r>
                <a:r>
                  <a:rPr lang="en-US" dirty="0" err="1"/>
                  <a:t>Lagrangian</a:t>
                </a:r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+1)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Terminate when the norm of these two is below some threshold (second condition comes form criticality of the </a:t>
                </a:r>
                <a:r>
                  <a:rPr lang="en-US" dirty="0" err="1"/>
                  <a:t>Lagrangian</a:t>
                </a:r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2F7D91-42EC-483A-A8F3-A8161431E2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0E346E-06C2-4F92-8173-FC9E55CEF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327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3956C-D070-43B9-A707-1C2EE2CF3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Alternating Projections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6DC915-6387-4232-ACE5-07C4FFB859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Find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for two convex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6DC915-6387-4232-ACE5-07C4FFB85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02045-6770-4AA5-A84A-78B67C0AB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540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3956C-D070-43B9-A707-1C2EE2CF3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Alternating Projections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6DC915-6387-4232-ACE5-07C4FFB859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Find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for two convex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6DC915-6387-4232-ACE5-07C4FFB85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02045-6770-4AA5-A84A-78B67C0AB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69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3956C-D070-43B9-A707-1C2EE2CF3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Alternating Projections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6DC915-6387-4232-ACE5-07C4FFB859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Find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for two convex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b="0" dirty="0">
                    <a:solidFill>
                      <a:schemeClr val="tx1"/>
                    </a:solidFill>
                  </a:rPr>
                  <a:t>	</a:t>
                </a:r>
              </a:p>
              <a:p>
                <a:pPr marL="0" indent="0">
                  <a:buNone/>
                </a:pPr>
                <a:endParaRPr lang="en-US" sz="2000" b="0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900" dirty="0">
                  <a:solidFill>
                    <a:schemeClr val="tx1"/>
                  </a:solidFill>
                </a:endParaRPr>
              </a:p>
              <a:p>
                <a:pPr lvl="1"/>
                <a:endParaRPr lang="en-US" sz="900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+1)</m:t>
                                          </m:r>
                                        </m:sup>
                                      </m:s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900" dirty="0">
                  <a:solidFill>
                    <a:schemeClr val="tx1"/>
                  </a:solidFill>
                </a:endParaRPr>
              </a:p>
              <a:p>
                <a:pPr lvl="1"/>
                <a:endParaRPr lang="en-US" sz="900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6DC915-6387-4232-ACE5-07C4FFB85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02045-6770-4AA5-A84A-78B67C0AB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094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4E55E-39A7-42EF-B6EF-E440E9889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5523F-7669-403B-99CA-3934D0951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alternating direction method of multipliers (ADMM) is a combination of several approaches that we saw earlier in the course:  dual ascent and augmented </a:t>
            </a:r>
            <a:r>
              <a:rPr lang="en-US" dirty="0" err="1"/>
              <a:t>Lagrangian</a:t>
            </a:r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The interest in this approach is that it often results in easily parallelizable optimization schemes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A3842-97CC-4201-90C6-DBFFC2F1A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89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3956C-D070-43B9-A707-1C2EE2CF3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Alternating Projections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6DC915-6387-4232-ACE5-07C4FFB859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Find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for two convex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b="0" dirty="0">
                    <a:solidFill>
                      <a:schemeClr val="tx1"/>
                    </a:solidFill>
                  </a:rPr>
                  <a:t>	</a:t>
                </a:r>
              </a:p>
              <a:p>
                <a:pPr marL="0" indent="0">
                  <a:buNone/>
                </a:pPr>
                <a:endParaRPr lang="en-US" sz="2000" b="0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0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0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000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0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0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sz="20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900" dirty="0">
                  <a:solidFill>
                    <a:schemeClr val="tx1"/>
                  </a:solidFill>
                </a:endParaRPr>
              </a:p>
              <a:p>
                <a:pPr lvl="1"/>
                <a:endParaRPr lang="en-US" sz="900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+1)</m:t>
                                          </m:r>
                                        </m:sup>
                                      </m:s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900" dirty="0">
                  <a:solidFill>
                    <a:schemeClr val="tx1"/>
                  </a:solidFill>
                </a:endParaRPr>
              </a:p>
              <a:p>
                <a:pPr lvl="1"/>
                <a:endParaRPr lang="en-US" sz="900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6DC915-6387-4232-ACE5-07C4FFB85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02045-6770-4AA5-A84A-78B67C0AB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41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3956C-D070-43B9-A707-1C2EE2CF3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Alternating Projections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6DC915-6387-4232-ACE5-07C4FFB859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Find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for two convex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b="0" dirty="0">
                    <a:solidFill>
                      <a:schemeClr val="tx1"/>
                    </a:solidFill>
                  </a:rPr>
                  <a:t>	</a:t>
                </a:r>
              </a:p>
              <a:p>
                <a:pPr marL="0" indent="0">
                  <a:buNone/>
                </a:pPr>
                <a:endParaRPr lang="en-US" sz="2000" b="0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𝑝𝑟𝑜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900" dirty="0">
                  <a:solidFill>
                    <a:schemeClr val="tx1"/>
                  </a:solidFill>
                </a:endParaRPr>
              </a:p>
              <a:p>
                <a:pPr lvl="1"/>
                <a:endParaRPr lang="en-US" sz="900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+1)</m:t>
                                          </m:r>
                                        </m:sup>
                                      </m:s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900" dirty="0">
                  <a:solidFill>
                    <a:schemeClr val="tx1"/>
                  </a:solidFill>
                </a:endParaRPr>
              </a:p>
              <a:p>
                <a:pPr lvl="1"/>
                <a:endParaRPr lang="en-US" sz="900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6DC915-6387-4232-ACE5-07C4FFB85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02045-6770-4AA5-A84A-78B67C0AB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38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3956C-D070-43B9-A707-1C2EE2CF3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Alternating Projections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6DC915-6387-4232-ACE5-07C4FFB859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Find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for two convex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b="0" dirty="0">
                    <a:solidFill>
                      <a:schemeClr val="tx1"/>
                    </a:solidFill>
                  </a:rPr>
                  <a:t>	</a:t>
                </a:r>
              </a:p>
              <a:p>
                <a:pPr marL="0" indent="0">
                  <a:buNone/>
                </a:pPr>
                <a:endParaRPr lang="en-US" sz="2000" b="0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𝑝𝑟𝑜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900" dirty="0">
                  <a:solidFill>
                    <a:schemeClr val="tx1"/>
                  </a:solidFill>
                </a:endParaRPr>
              </a:p>
              <a:p>
                <a:pPr lvl="1"/>
                <a:endParaRPr lang="en-US" sz="900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𝑝𝑟𝑜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900" dirty="0">
                  <a:solidFill>
                    <a:schemeClr val="tx1"/>
                  </a:solidFill>
                </a:endParaRPr>
              </a:p>
              <a:p>
                <a:pPr lvl="1"/>
                <a:endParaRPr lang="en-US" sz="900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6DC915-6387-4232-ACE5-07C4FFB859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02045-6770-4AA5-A84A-78B67C0AB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03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CF16F-03D0-4F71-AFF1-F1B768F58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Projections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1E5553-780A-44C0-A692-9C546A517D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Find a point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convex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×…×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𝑝𝑟𝑜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900" dirty="0">
                  <a:solidFill>
                    <a:schemeClr val="tx1"/>
                  </a:solidFill>
                </a:endParaRPr>
              </a:p>
              <a:p>
                <a:pPr lvl="1"/>
                <a:endParaRPr lang="en-US" sz="900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𝑝𝑟𝑜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900" dirty="0">
                  <a:solidFill>
                    <a:schemeClr val="tx1"/>
                  </a:solidFill>
                </a:endParaRPr>
              </a:p>
              <a:p>
                <a:pPr lvl="1"/>
                <a:endParaRPr lang="en-US" sz="900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1E5553-780A-44C0-A692-9C546A517D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09122-D733-4AB5-A0C9-9DD5EF4E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731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CF16F-03D0-4F71-AFF1-F1B768F58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Projections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1E5553-780A-44C0-A692-9C546A517D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Find a point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convex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×…×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𝑝𝑟𝑜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</m:oMath>
                  </m:oMathPara>
                </a14:m>
                <a:endParaRPr lang="en-US" sz="900" dirty="0">
                  <a:solidFill>
                    <a:srgbClr val="FF0000"/>
                  </a:solidFill>
                </a:endParaRPr>
              </a:p>
              <a:p>
                <a:pPr lvl="1"/>
                <a:endParaRPr lang="en-US" sz="900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𝑝𝑟𝑜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900" dirty="0">
                  <a:solidFill>
                    <a:schemeClr val="tx1"/>
                  </a:solidFill>
                </a:endParaRPr>
              </a:p>
              <a:p>
                <a:pPr lvl="1"/>
                <a:endParaRPr lang="en-US" sz="900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1E5553-780A-44C0-A692-9C546A517D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09122-D733-4AB5-A0C9-9DD5EF4E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002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CF16F-03D0-4F71-AFF1-F1B768F58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Projections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1E5553-780A-44C0-A692-9C546A517D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Find a point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convex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×…×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𝑝𝑟𝑜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</m:oMath>
                  </m:oMathPara>
                </a14:m>
                <a:endParaRPr lang="en-US" sz="900" dirty="0">
                  <a:solidFill>
                    <a:srgbClr val="FF0000"/>
                  </a:solidFill>
                </a:endParaRPr>
              </a:p>
              <a:p>
                <a:pPr lvl="1"/>
                <a:endParaRPr lang="en-US" sz="900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  <m:r>
                            <m:rPr>
                              <m:nor/>
                            </m:rPr>
                            <a:rPr lang="en-US" sz="9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900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1E5553-780A-44C0-A692-9C546A517D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09122-D733-4AB5-A0C9-9DD5EF4E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465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CF16F-03D0-4F71-AFF1-F1B768F58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Projections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1E5553-780A-44C0-A692-9C546A517D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Find a point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convex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×…×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𝑝𝑟𝑜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</m:oMath>
                  </m:oMathPara>
                </a14:m>
                <a:endParaRPr lang="en-US" sz="900" dirty="0">
                  <a:solidFill>
                    <a:srgbClr val="FF0000"/>
                  </a:solidFill>
                </a:endParaRPr>
              </a:p>
              <a:p>
                <a:pPr lvl="1"/>
                <a:endParaRPr lang="en-US" sz="900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  <m:r>
                            <m:rPr>
                              <m:nor/>
                            </m:rPr>
                            <a:rPr lang="en-US" sz="9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900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1E5553-780A-44C0-A692-9C546A517D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09122-D733-4AB5-A0C9-9DD5EF4E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0E93D2-2029-4CFE-A264-F3E843A63685}"/>
              </a:ext>
            </a:extLst>
          </p:cNvPr>
          <p:cNvSpPr txBox="1"/>
          <p:nvPr/>
        </p:nvSpPr>
        <p:spPr>
          <a:xfrm>
            <a:off x="5125673" y="3330430"/>
            <a:ext cx="2407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We can do all the projections in parallel!!!</a:t>
            </a:r>
          </a:p>
        </p:txBody>
      </p:sp>
    </p:spTree>
    <p:extLst>
      <p:ext uri="{BB962C8B-B14F-4D97-AF65-F5344CB8AC3E}">
        <p14:creationId xmlns:p14="http://schemas.microsoft.com/office/powerpoint/2010/main" val="2015372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CF16F-03D0-4F71-AFF1-F1B768F58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Projections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1E5553-780A-44C0-A692-9C546A517D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Find a point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convex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×…×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b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𝑝𝑟𝑜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</m:oMath>
                  </m:oMathPara>
                </a14:m>
                <a:endParaRPr lang="en-US" sz="900" dirty="0">
                  <a:solidFill>
                    <a:srgbClr val="FF0000"/>
                  </a:solidFill>
                </a:endParaRPr>
              </a:p>
              <a:p>
                <a:pPr lvl="1"/>
                <a:endParaRPr lang="en-US" sz="900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  <m:r>
                            <m:rPr>
                              <m:nor/>
                            </m:rPr>
                            <a:rPr lang="en-US" sz="9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900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1E5553-780A-44C0-A692-9C546A517D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09122-D733-4AB5-A0C9-9DD5EF4E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0E93D2-2029-4CFE-A264-F3E843A63685}"/>
              </a:ext>
            </a:extLst>
          </p:cNvPr>
          <p:cNvSpPr txBox="1"/>
          <p:nvPr/>
        </p:nvSpPr>
        <p:spPr>
          <a:xfrm>
            <a:off x="5125673" y="3330430"/>
            <a:ext cx="2407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Don’t need multiple z as they are all the same</a:t>
            </a:r>
          </a:p>
        </p:txBody>
      </p:sp>
    </p:spTree>
    <p:extLst>
      <p:ext uri="{BB962C8B-B14F-4D97-AF65-F5344CB8AC3E}">
        <p14:creationId xmlns:p14="http://schemas.microsoft.com/office/powerpoint/2010/main" val="1178072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1E36E-9970-4B60-9852-7CAC7A55C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Basis Pursuit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F66325-9154-4194-930B-505E0787E2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F66325-9154-4194-930B-505E0787E2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D5D75-1305-402A-A29A-4E74FD83E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111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1E36E-9970-4B60-9852-7CAC7A55C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Basis Pursuit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F66325-9154-4194-930B-505E0787E2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F66325-9154-4194-930B-505E0787E2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D5D75-1305-402A-A29A-4E74FD83E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940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6AB52-7CD7-4159-9B19-DC00B45B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Ascent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17C35D-04ED-4490-BC1E-C354DCF02D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050" dirty="0"/>
              </a:p>
              <a:p>
                <a:endParaRPr lang="en-US" sz="1000" dirty="0"/>
              </a:p>
              <a:p>
                <a:r>
                  <a:rPr lang="en-US" dirty="0"/>
                  <a:t>Pick an initial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Iterate: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17C35D-04ED-4490-BC1E-C354DCF02D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49201-A3D1-4FE2-8804-0E35036D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22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1E36E-9970-4B60-9852-7CAC7A55C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Basis Pursuit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F66325-9154-4194-930B-505E0787E2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b="0" dirty="0">
                    <a:solidFill>
                      <a:schemeClr val="tx1"/>
                    </a:solidFill>
                  </a:rPr>
                  <a:t>	</a:t>
                </a:r>
              </a:p>
              <a:p>
                <a:pPr marL="0" indent="0">
                  <a:buNone/>
                </a:pPr>
                <a:endParaRPr lang="en-US" sz="2000" b="0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900" dirty="0">
                  <a:solidFill>
                    <a:schemeClr val="tx1"/>
                  </a:solidFill>
                </a:endParaRPr>
              </a:p>
              <a:p>
                <a:pPr lvl="1"/>
                <a:endParaRPr lang="en-US" sz="900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+1)</m:t>
                                          </m:r>
                                        </m:sup>
                                      </m:s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900" dirty="0">
                  <a:solidFill>
                    <a:schemeClr val="tx1"/>
                  </a:solidFill>
                </a:endParaRPr>
              </a:p>
              <a:p>
                <a:pPr lvl="1"/>
                <a:endParaRPr lang="en-US" sz="900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F66325-9154-4194-930B-505E0787E2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D5D75-1305-402A-A29A-4E74FD83E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98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1E36E-9970-4B60-9852-7CAC7A55C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Basis Pursuit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F66325-9154-4194-930B-505E0787E2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b="0" dirty="0">
                    <a:solidFill>
                      <a:schemeClr val="tx1"/>
                    </a:solidFill>
                  </a:rPr>
                  <a:t>	</a:t>
                </a:r>
              </a:p>
              <a:p>
                <a:pPr marL="0" indent="0">
                  <a:buNone/>
                </a:pPr>
                <a:endParaRPr lang="en-US" sz="2000" b="0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𝑝𝑟𝑜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marL="57150" indent="0">
                  <a:buNone/>
                </a:pPr>
                <a:endParaRPr lang="en-US" sz="900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+1)</m:t>
                                          </m:r>
                                        </m:sup>
                                      </m:s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900" dirty="0">
                  <a:solidFill>
                    <a:schemeClr val="tx1"/>
                  </a:solidFill>
                </a:endParaRPr>
              </a:p>
              <a:p>
                <a:pPr lvl="1"/>
                <a:endParaRPr lang="en-US" sz="900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F66325-9154-4194-930B-505E0787E2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D5D75-1305-402A-A29A-4E74FD83E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905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1E36E-9970-4B60-9852-7CAC7A55C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Basis Pursuit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F66325-9154-4194-930B-505E0787E2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b="0" dirty="0">
                    <a:solidFill>
                      <a:schemeClr val="tx1"/>
                    </a:solidFill>
                  </a:rPr>
                  <a:t>	</a:t>
                </a:r>
              </a:p>
              <a:p>
                <a:pPr marL="0" indent="0">
                  <a:buNone/>
                </a:pPr>
                <a:endParaRPr lang="en-US" sz="2000" b="0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𝑝𝑟𝑜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marL="57150" indent="0">
                  <a:buNone/>
                </a:pPr>
                <a:endParaRPr lang="en-US" sz="900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b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0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0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0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0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sz="2000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+1)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−1/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𝑖𝑓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+1)</m:t>
                                          </m:r>
                                        </m:sup>
                                      </m:sSubSup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&gt;</m:t>
                                      </m:r>
                                      <m:f>
                                        <m:f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              0       </m:t>
                                      </m:r>
                                    </m:e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                 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𝑖𝑓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−</m:t>
                                      </m:r>
                                      <m:f>
                                        <m:f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den>
                                      </m:f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+1)</m:t>
                                          </m:r>
                                        </m:sup>
                                      </m:sSubSup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f>
                                        <m:fPr>
                                          <m:ctrlP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+1)</m:t>
                                          </m:r>
                                        </m:sup>
                                      </m:sSubSup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1/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𝑖𝑓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+1)</m:t>
                                          </m:r>
                                        </m:sup>
                                      </m:sSubSup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&lt;</m:t>
                                      </m:r>
                                      <m:f>
                                        <m:fPr>
                                          <m:ctrlP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900" dirty="0">
                  <a:solidFill>
                    <a:srgbClr val="FF0000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F66325-9154-4194-930B-505E0787E2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D5D75-1305-402A-A29A-4E74FD83E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4994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08E31-A866-42DA-BD77-F86DAC728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Consensus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56207B-6828-4AB2-B775-180FA9C2BF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56207B-6828-4AB2-B775-180FA9C2BF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262A1-0110-4D77-A357-4D3E3F8BB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6798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08E31-A866-42DA-BD77-F86DAC728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Consensus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56207B-6828-4AB2-B775-180FA9C2BF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56207B-6828-4AB2-B775-180FA9C2BF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262A1-0110-4D77-A357-4D3E3F8BB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954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08E31-A866-42DA-BD77-F86DAC728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Consensus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56207B-6828-4AB2-B775-180FA9C2BF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</m:nary>
                  </m:oMath>
                </a14:m>
                <a:r>
                  <a:rPr lang="en-US" sz="2000" b="0" dirty="0">
                    <a:solidFill>
                      <a:schemeClr val="tx1"/>
                    </a:solidFill>
                  </a:rPr>
                  <a:t>	</a:t>
                </a:r>
              </a:p>
              <a:p>
                <a:pPr marL="0" indent="0">
                  <a:buNone/>
                </a:pPr>
                <a:endParaRPr lang="en-US" sz="2000" b="0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900" dirty="0">
                  <a:solidFill>
                    <a:schemeClr val="tx1"/>
                  </a:solidFill>
                </a:endParaRPr>
              </a:p>
              <a:p>
                <a:pPr lvl="1"/>
                <a:endParaRPr lang="en-US" sz="900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+1)</m:t>
                                          </m:r>
                                        </m:sup>
                                      </m:s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900" dirty="0">
                  <a:solidFill>
                    <a:schemeClr val="tx1"/>
                  </a:solidFill>
                </a:endParaRPr>
              </a:p>
              <a:p>
                <a:pPr lvl="1"/>
                <a:endParaRPr lang="en-US" sz="900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56207B-6828-4AB2-B775-180FA9C2BF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262A1-0110-4D77-A357-4D3E3F8BB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2082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08E31-A866-42DA-BD77-F86DAC728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Consensus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56207B-6828-4AB2-B775-180FA9C2BF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</m:nary>
                  </m:oMath>
                </a14:m>
                <a:r>
                  <a:rPr lang="en-US" sz="2000" b="0" dirty="0">
                    <a:solidFill>
                      <a:schemeClr val="tx1"/>
                    </a:solidFill>
                  </a:rPr>
                  <a:t>	</a:t>
                </a:r>
              </a:p>
              <a:p>
                <a:pPr marL="0" indent="0">
                  <a:buNone/>
                </a:pPr>
                <a:endParaRPr lang="en-US" sz="2000" b="0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b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900" dirty="0">
                  <a:solidFill>
                    <a:schemeClr val="tx1"/>
                  </a:solidFill>
                </a:endParaRPr>
              </a:p>
              <a:p>
                <a:pPr lvl="1"/>
                <a:endParaRPr lang="en-US" sz="900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+1)</m:t>
                                          </m:r>
                                        </m:sup>
                                      </m:sSup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900" dirty="0">
                  <a:solidFill>
                    <a:schemeClr val="tx1"/>
                  </a:solidFill>
                </a:endParaRPr>
              </a:p>
              <a:p>
                <a:pPr lvl="1"/>
                <a:endParaRPr lang="en-US" sz="900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56207B-6828-4AB2-B775-180FA9C2BF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262A1-0110-4D77-A357-4D3E3F8BB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881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08E31-A866-42DA-BD77-F86DAC728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Consensus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56207B-6828-4AB2-B775-180FA9C2BF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</m:nary>
                  </m:oMath>
                </a14:m>
                <a:r>
                  <a:rPr lang="en-US" sz="2000" b="0" dirty="0">
                    <a:solidFill>
                      <a:schemeClr val="tx1"/>
                    </a:solidFill>
                  </a:rPr>
                  <a:t>	</a:t>
                </a:r>
              </a:p>
              <a:p>
                <a:pPr marL="0" indent="0">
                  <a:buNone/>
                </a:pPr>
                <a:endParaRPr lang="en-US" sz="2000" b="0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b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900" dirty="0">
                  <a:solidFill>
                    <a:schemeClr val="tx1"/>
                  </a:solidFill>
                </a:endParaRPr>
              </a:p>
              <a:p>
                <a:pPr lvl="1"/>
                <a:endParaRPr lang="en-US" sz="900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sup>
                              </m:sSub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sz="900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b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56207B-6828-4AB2-B775-180FA9C2BF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262A1-0110-4D77-A357-4D3E3F8BB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764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6AB52-7CD7-4159-9B19-DC00B45B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Ascent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17C35D-04ED-4490-BC1E-C354DCF02D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050" dirty="0"/>
              </a:p>
              <a:p>
                <a:endParaRPr lang="en-US" sz="1000" dirty="0"/>
              </a:p>
              <a:p>
                <a:r>
                  <a:rPr lang="en-US" dirty="0"/>
                  <a:t>Pick an initial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Iterate: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17C35D-04ED-4490-BC1E-C354DCF02D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49201-A3D1-4FE2-8804-0E35036D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754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A0FFF-9E57-4727-8EE5-4B77DC598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2A469-45A3-40D9-ACF0-5C379CA008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2A469-45A3-40D9-ACF0-5C379CA008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EE9A8-5D7B-4388-AC8E-EDCD1BB6D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7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A0FFF-9E57-4727-8EE5-4B77DC598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Decomposition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2A469-45A3-40D9-ACF0-5C379CA008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5715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∈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62A469-45A3-40D9-ACF0-5C379CA008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EE9A8-5D7B-4388-AC8E-EDCD1BB6D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6A398F-8D78-4A68-95DB-D40A483418E9}"/>
              </a:ext>
            </a:extLst>
          </p:cNvPr>
          <p:cNvSpPr txBox="1"/>
          <p:nvPr/>
        </p:nvSpPr>
        <p:spPr>
          <a:xfrm>
            <a:off x="4327368" y="5170668"/>
            <a:ext cx="4560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Can solve all of these subproblems in parallel!</a:t>
            </a:r>
          </a:p>
        </p:txBody>
      </p:sp>
    </p:spTree>
    <p:extLst>
      <p:ext uri="{BB962C8B-B14F-4D97-AF65-F5344CB8AC3E}">
        <p14:creationId xmlns:p14="http://schemas.microsoft.com/office/powerpoint/2010/main" val="863610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AF0AC-1F3D-4502-A086-0E694EAA0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Augmented </a:t>
            </a:r>
            <a:r>
              <a:rPr lang="en-US" dirty="0" err="1"/>
              <a:t>Lagrangian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AA8AC-0192-4E6E-BA96-2DE52898BF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1336" y="965771"/>
                <a:ext cx="8771214" cy="5302858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𝐴𝑥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Perform dual gradient ascent:</a:t>
                </a:r>
              </a:p>
              <a:p>
                <a:pPr marL="0" indent="0">
                  <a:buNone/>
                </a:pPr>
                <a:endParaRPr lang="en-US" sz="10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𝐴𝑥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AA8AC-0192-4E6E-BA96-2DE52898BF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336" y="965771"/>
                <a:ext cx="8771214" cy="5302858"/>
              </a:xfrm>
              <a:blipFill>
                <a:blip r:embed="rId2"/>
                <a:stretch>
                  <a:fillRect l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130CE-0E5E-4AC8-8FA8-FCCD86E59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959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AF0AC-1F3D-4502-A086-0E694EAA0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Augmented </a:t>
            </a:r>
            <a:r>
              <a:rPr lang="en-US" dirty="0" err="1"/>
              <a:t>Lagrangian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AA8AC-0192-4E6E-BA96-2DE52898BF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1336" y="965771"/>
                <a:ext cx="8771214" cy="5302858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𝐴𝑥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Perform dual gradient ascent:</a:t>
                </a:r>
              </a:p>
              <a:p>
                <a:pPr marL="0" indent="0">
                  <a:buNone/>
                </a:pPr>
                <a:endParaRPr lang="en-US" sz="10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𝐴𝑥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AA8AC-0192-4E6E-BA96-2DE52898BF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336" y="965771"/>
                <a:ext cx="8771214" cy="5302858"/>
              </a:xfrm>
              <a:blipFill>
                <a:blip r:embed="rId2"/>
                <a:stretch>
                  <a:fillRect l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130CE-0E5E-4AC8-8FA8-FCCD86E59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0708DA-F018-4DE4-9370-95B10896D9F2}"/>
                  </a:ext>
                </a:extLst>
              </p:cNvPr>
              <p:cNvSpPr txBox="1"/>
              <p:nvPr/>
            </p:nvSpPr>
            <p:spPr>
              <a:xfrm>
                <a:off x="3326009" y="4147211"/>
                <a:ext cx="46451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Even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is separable, the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Lagrangian</a:t>
                </a:r>
                <a:r>
                  <a:rPr lang="en-US" b="1" dirty="0">
                    <a:solidFill>
                      <a:srgbClr val="FF0000"/>
                    </a:solidFill>
                  </a:rPr>
                  <a:t> is not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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0708DA-F018-4DE4-9370-95B10896D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009" y="4147211"/>
                <a:ext cx="4645182" cy="369332"/>
              </a:xfrm>
              <a:prstGeom prst="rect">
                <a:avLst/>
              </a:prstGeom>
              <a:blipFill>
                <a:blip r:embed="rId3"/>
                <a:stretch>
                  <a:fillRect l="-1181" t="-9836" r="-26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338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AF0AC-1F3D-4502-A086-0E694EAA0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Augmented </a:t>
            </a:r>
            <a:r>
              <a:rPr lang="en-US" dirty="0" err="1"/>
              <a:t>Lagrangian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AA8AC-0192-4E6E-BA96-2DE52898BF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1336" y="965771"/>
                <a:ext cx="8771214" cy="5302858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𝐴𝑥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subject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Perform dual gradient ascent:</a:t>
                </a:r>
              </a:p>
              <a:p>
                <a:pPr marL="0" indent="0">
                  <a:buNone/>
                </a:pPr>
                <a:endParaRPr lang="en-US" sz="10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𝐴𝑥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10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AA8AC-0192-4E6E-BA96-2DE52898BF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336" y="965771"/>
                <a:ext cx="8771214" cy="5302858"/>
              </a:xfrm>
              <a:blipFill>
                <a:blip r:embed="rId2"/>
                <a:stretch>
                  <a:fillRect l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130CE-0E5E-4AC8-8FA8-FCCD86E59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0708DA-F018-4DE4-9370-95B10896D9F2}"/>
                  </a:ext>
                </a:extLst>
              </p:cNvPr>
              <p:cNvSpPr txBox="1"/>
              <p:nvPr/>
            </p:nvSpPr>
            <p:spPr>
              <a:xfrm>
                <a:off x="5263866" y="5097703"/>
                <a:ext cx="2563062" cy="1211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Ensures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, is a critical point of the non-augmented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Lagrangian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0708DA-F018-4DE4-9370-95B10896D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866" y="5097703"/>
                <a:ext cx="2563062" cy="1211807"/>
              </a:xfrm>
              <a:prstGeom prst="rect">
                <a:avLst/>
              </a:prstGeom>
              <a:blipFill>
                <a:blip r:embed="rId3"/>
                <a:stretch>
                  <a:fillRect t="-1508" r="-1663" b="-7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254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29757</TotalTime>
  <Words>1448</Words>
  <Application>Microsoft Office PowerPoint</Application>
  <PresentationFormat>On-screen Show (4:3)</PresentationFormat>
  <Paragraphs>404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Cambria Math</vt:lpstr>
      <vt:lpstr>Office Theme</vt:lpstr>
      <vt:lpstr>Alternating Direction Method  of Multipliers</vt:lpstr>
      <vt:lpstr>Some Review</vt:lpstr>
      <vt:lpstr>Dual Ascent</vt:lpstr>
      <vt:lpstr>Dual Ascent</vt:lpstr>
      <vt:lpstr>Dual Decomposition</vt:lpstr>
      <vt:lpstr>Dual Decomposition</vt:lpstr>
      <vt:lpstr>Augmented Lagrangian</vt:lpstr>
      <vt:lpstr>Augmented Lagrangian</vt:lpstr>
      <vt:lpstr>Augmented Lagrangian</vt:lpstr>
      <vt:lpstr>Alternating Direction Method of Multipliers</vt:lpstr>
      <vt:lpstr>Alternating Direction Method of Multipliers</vt:lpstr>
      <vt:lpstr>Alternating Direction Method of Multipliers</vt:lpstr>
      <vt:lpstr>Alternating Direction Method of Multipliers</vt:lpstr>
      <vt:lpstr>Scaled ADMM</vt:lpstr>
      <vt:lpstr>Scaled ADMM</vt:lpstr>
      <vt:lpstr>ADMM Stopping Criteria</vt:lpstr>
      <vt:lpstr>Alternating Projections</vt:lpstr>
      <vt:lpstr>Alternating Projections</vt:lpstr>
      <vt:lpstr>Alternating Projections</vt:lpstr>
      <vt:lpstr>Alternating Projections</vt:lpstr>
      <vt:lpstr>Alternating Projections</vt:lpstr>
      <vt:lpstr>Alternating Projections</vt:lpstr>
      <vt:lpstr>Parallel Projections</vt:lpstr>
      <vt:lpstr>Parallel Projections</vt:lpstr>
      <vt:lpstr>Parallel Projections</vt:lpstr>
      <vt:lpstr>Parallel Projections</vt:lpstr>
      <vt:lpstr>Parallel Projections</vt:lpstr>
      <vt:lpstr>Basis Pursuit</vt:lpstr>
      <vt:lpstr>Basis Pursuit</vt:lpstr>
      <vt:lpstr>Basis Pursuit</vt:lpstr>
      <vt:lpstr>Basis Pursuit</vt:lpstr>
      <vt:lpstr>Basis Pursuit</vt:lpstr>
      <vt:lpstr>Consensus</vt:lpstr>
      <vt:lpstr>Consensus</vt:lpstr>
      <vt:lpstr>Consensus</vt:lpstr>
      <vt:lpstr>Consensus</vt:lpstr>
      <vt:lpstr>Consensus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lxe072000</dc:creator>
  <cp:lastModifiedBy>Ruozzi, Nicholas</cp:lastModifiedBy>
  <cp:revision>284</cp:revision>
  <dcterms:created xsi:type="dcterms:W3CDTF">2011-08-25T15:49:05Z</dcterms:created>
  <dcterms:modified xsi:type="dcterms:W3CDTF">2021-11-09T17:24:35Z</dcterms:modified>
</cp:coreProperties>
</file>