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365" r:id="rId3"/>
    <p:sldId id="423" r:id="rId4"/>
    <p:sldId id="474" r:id="rId5"/>
    <p:sldId id="476" r:id="rId6"/>
    <p:sldId id="477" r:id="rId7"/>
    <p:sldId id="479" r:id="rId8"/>
    <p:sldId id="480" r:id="rId9"/>
    <p:sldId id="470" r:id="rId10"/>
    <p:sldId id="482" r:id="rId11"/>
    <p:sldId id="481" r:id="rId12"/>
    <p:sldId id="483" r:id="rId13"/>
    <p:sldId id="472" r:id="rId14"/>
    <p:sldId id="471" r:id="rId15"/>
    <p:sldId id="484" r:id="rId16"/>
    <p:sldId id="475" r:id="rId17"/>
    <p:sldId id="4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018752"/>
    <a:srgbClr val="7AC043"/>
    <a:srgbClr val="7AC1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270" autoAdjust="0"/>
  </p:normalViewPr>
  <p:slideViewPr>
    <p:cSldViewPr snapToGrid="0" snapToObjects="1">
      <p:cViewPr varScale="1">
        <p:scale>
          <a:sx n="184" d="100"/>
          <a:sy n="184" d="100"/>
        </p:scale>
        <p:origin x="1110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E9FED-4A5A-440E-9ADD-96E04009DFF9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8E53-FB47-4CBB-8CE0-B6A37821A0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124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E8E53-FB47-4CBB-8CE0-B6A37821A0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8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9823"/>
            <a:ext cx="7772400" cy="1704226"/>
          </a:xfrm>
        </p:spPr>
        <p:txBody>
          <a:bodyPr>
            <a:normAutofit/>
          </a:bodyPr>
          <a:lstStyle>
            <a:lvl1pPr>
              <a:defRPr sz="3600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587" y="4566863"/>
            <a:ext cx="6400800" cy="13065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46CA7-7F8D-446F-8C20-873B6AB3D3CF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958" y="125794"/>
            <a:ext cx="2475215" cy="24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0D92D-B794-47F2-AE6D-993E638EF1B8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9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229-FCBE-49F1-9156-901A69CE6A36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8229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90080"/>
            <a:ext cx="8867775" cy="664929"/>
          </a:xfrm>
        </p:spPr>
        <p:txBody>
          <a:bodyPr>
            <a:noAutofit/>
          </a:bodyPr>
          <a:lstStyle>
            <a:lvl1pPr algn="l">
              <a:defRPr sz="4000" i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402" y="965771"/>
            <a:ext cx="8517277" cy="530285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4F4E-FAB0-40A4-A64B-22200FE4C09C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02779" y="6350453"/>
            <a:ext cx="20991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22963" y="6350454"/>
            <a:ext cx="882717" cy="365125"/>
          </a:xfrm>
        </p:spPr>
        <p:txBody>
          <a:bodyPr/>
          <a:lstStyle>
            <a:lvl1pPr algn="ctr">
              <a:defRPr/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https://www.utdallas.edu/brand/files/UTDmono_circle_flame.png">
            <a:extLst>
              <a:ext uri="{FF2B5EF4-FFF2-40B4-BE49-F238E27FC236}">
                <a16:creationId xmlns:a16="http://schemas.microsoft.com/office/drawing/2014/main" id="{47B3B7AB-3414-4F7C-8529-5FD009682A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78" y="67175"/>
            <a:ext cx="711972" cy="7107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 userDrawn="1"/>
        </p:nvGrpSpPr>
        <p:grpSpPr>
          <a:xfrm>
            <a:off x="0" y="811662"/>
            <a:ext cx="9144000" cy="45719"/>
            <a:chOff x="0" y="791114"/>
            <a:chExt cx="9144000" cy="45719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791114"/>
              <a:ext cx="1643865" cy="45719"/>
            </a:xfrm>
            <a:prstGeom prst="rect">
              <a:avLst/>
            </a:prstGeom>
            <a:solidFill>
              <a:srgbClr val="7AC043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643865" y="791114"/>
              <a:ext cx="7500135" cy="45719"/>
            </a:xfrm>
            <a:prstGeom prst="rect">
              <a:avLst/>
            </a:prstGeom>
            <a:solidFill>
              <a:srgbClr val="01875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795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14431"/>
            <a:ext cx="7772400" cy="129246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9B21-F111-4302-AE96-9A81F70D9770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8701"/>
            <a:ext cx="2980896" cy="29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17ACB-CB82-4E63-BE58-837CC553A2E1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02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896F8-AD69-4411-8D19-9DBCBFF34953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7B127-A4EF-432B-AFDD-30E107B86B4C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4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6A8FB-8FC7-4698-A439-8EC1CF4B6D54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8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D7BC-1CF9-41E0-92DB-F07C1E72FFA7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0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6FACD-283A-43F2-824F-5EFF4A33B657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3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23DB-BB2A-4685-AE96-F8AD3E7470CF}" type="datetime1">
              <a:rPr lang="en-US" smtClean="0"/>
              <a:t>11/11/2021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DACDF-E1A9-A04C-A5FF-FC2443684B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Block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Majorization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Nicholas </a:t>
            </a:r>
            <a:r>
              <a:rPr lang="en-US" dirty="0"/>
              <a:t>Ruozzi</a:t>
            </a:r>
          </a:p>
          <a:p>
            <a:r>
              <a:rPr lang="en-US" dirty="0"/>
              <a:t>University of Texas </a:t>
            </a:r>
            <a:r>
              <a:rPr lang="en-US"/>
              <a:t>at Dallas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440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weakly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pPr lvl="1"/>
                <a:r>
                  <a:rPr lang="en-US" b="1" dirty="0"/>
                  <a:t>Theorem: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𝑆𝑥</m:t>
                    </m:r>
                  </m:oMath>
                </a14:m>
                <a:r>
                  <a:rPr lang="en-US" dirty="0"/>
                  <a:t> for some doubly stochastic matrix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56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weakly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for any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107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weakly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r>
                  <a:rPr lang="en-US" b="1" dirty="0"/>
                  <a:t>Theorem: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for any convex 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1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&amp;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3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8430-C7C7-4B79-895F-8FA29E7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Schur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Schur convex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49E5-7385-40A5-889F-ACA8DF0C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772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8430-C7C7-4B79-895F-8FA29E7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Schur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Schur convex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a Schur convex function – What is the solution to the following optimization problem?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49E5-7385-40A5-889F-ACA8DF0C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5616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8430-C7C7-4B79-895F-8FA29E7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Schur Convexity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Schur convex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a Schur convex function – What is the solution to the following optimization problem?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49E5-7385-40A5-889F-ACA8DF0C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87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8430-C7C7-4B79-895F-8FA29E7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Schur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Schur convex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</m:oMath>
                </a14:m>
                <a:r>
                  <a:rPr lang="en-US" dirty="0"/>
                  <a:t> is Schur convex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r>
                  <a:rPr lang="en-US" dirty="0"/>
                  <a:t> is Schur concave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Every permutation invariant convex function is Schur convex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49E5-7385-40A5-889F-ACA8DF0C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67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78430-C7C7-4B79-895F-8FA29E717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Schur Convexity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Schur convex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A differentiable and permutation invariant 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Schur convex if and only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AF82A1-04E4-4C4F-A4DF-FAEF627570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F49E5-7385-40A5-889F-ACA8DF0C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271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4E55E-39A7-42EF-B6EF-E440E988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Motivating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5523F-7669-403B-99CA-3934D0951F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be an arbitrary convex function – What is the solution to the following optimization problem?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ℝ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95523F-7669-403B-99CA-3934D0951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A3842-97CC-4201-90C6-DBFFC2F1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89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pPr lvl="1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b="0" dirty="0"/>
                  <a:t>,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and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/>
                  <a:t>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largest entry of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2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pPr lvl="1"/>
                <a:r>
                  <a:rPr lang="en-US" b="0" dirty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more concentrated (or less spread out)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⋮</m:t>
                            </m:r>
                          </m: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2"/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𝑧</m:t>
                    </m:r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64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r>
                  <a:rPr lang="en-US" b="1" dirty="0"/>
                  <a:t>Theorem: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𝑆𝑥</m:t>
                    </m:r>
                  </m:oMath>
                </a14:m>
                <a:r>
                  <a:rPr lang="en-US" dirty="0"/>
                  <a:t> for some doubly stochastic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doubly stochastic</a:t>
                </a:r>
                <a:r>
                  <a:rPr lang="en-US" dirty="0"/>
                  <a:t> if it is nonnegative and all of its row sums and all of its column sums are equal to one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24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r>
                  <a:rPr lang="en-US" b="1" dirty="0"/>
                  <a:t>Theorem: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𝑆𝑥</m:t>
                    </m:r>
                  </m:oMath>
                </a14:m>
                <a:r>
                  <a:rPr lang="en-US" dirty="0"/>
                  <a:t> for some doubly stochastic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A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:r>
                  <a:rPr lang="en-US" b="1" dirty="0">
                    <a:solidFill>
                      <a:srgbClr val="FF0000"/>
                    </a:solidFill>
                  </a:rPr>
                  <a:t>doubly stochastic </a:t>
                </a:r>
                <a:r>
                  <a:rPr lang="en-US" dirty="0"/>
                  <a:t>if it is nonnegative and all of its row sums and all of its column sums are equal to one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Theorem: </a:t>
                </a:r>
                <a:r>
                  <a:rPr lang="en-US" dirty="0"/>
                  <a:t>The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doubly stochastic matrices is the convex hull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permutation matrices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 r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53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C5A1-9433-44DA-B708-16B192AD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 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84FF4-2749-4B7A-A903-54D8C0556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b="0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symmetric matrix, then diagonal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majorized by the eigenvalues</a:t>
                </a:r>
              </a:p>
              <a:p>
                <a:endParaRPr lang="en-US" sz="10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84FF4-2749-4B7A-A903-54D8C0556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92B09-72B0-4967-8A8A-92840CD8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2C5A1-9433-44DA-B708-16B192AD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 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84FF4-2749-4B7A-A903-54D8C0556A3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b="0" dirty="0"/>
              </a:p>
              <a:p>
                <a:r>
                  <a:rPr lang="en-US" b="0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symmetric matrix, then diagonal elements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are majorized by the eigenvalues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𝑄𝐷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bSup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orthogonal means that its rows are </a:t>
                </a:r>
                <a:r>
                  <a:rPr lang="en-US" dirty="0" err="1"/>
                  <a:t>are</a:t>
                </a:r>
                <a:r>
                  <a:rPr lang="en-US" dirty="0"/>
                  <a:t> orthonormal and its columns are orthonormal</a:t>
                </a:r>
              </a:p>
              <a:p>
                <a:endParaRPr lang="en-US" sz="1000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implies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584FF4-2749-4B7A-A903-54D8C0556A3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92B09-72B0-4967-8A8A-92840CD8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52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AB52-7CD7-4159-9B19-DC00B45B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Vector Majorization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1000" dirty="0"/>
              </a:p>
              <a:p>
                <a:r>
                  <a:rPr lang="en-US" dirty="0"/>
                  <a:t>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weakly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rgbClr val="FF0000"/>
                    </a:solidFill>
                  </a:rPr>
                  <a:t>majorizes</a:t>
                </a:r>
                <a:r>
                  <a:rPr lang="en-US" dirty="0"/>
                  <a:t> a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written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if</a:t>
                </a:r>
              </a:p>
              <a:p>
                <a:endParaRPr lang="en-US" dirty="0"/>
              </a:p>
              <a:p>
                <a:pPr lvl="1"/>
                <a:r>
                  <a:rPr lang="en-US" b="0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</a:t>
                </a:r>
              </a:p>
              <a:p>
                <a:pPr marL="457200" lvl="1" indent="0">
                  <a:buNone/>
                </a:pPr>
                <a:r>
                  <a:rPr lang="en-US" dirty="0"/>
                  <a:t>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</m:sSub>
                  </m:oMath>
                </a14:m>
                <a:r>
                  <a:rPr lang="en-US" dirty="0"/>
                  <a:t>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largest entry of the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17C35D-04ED-4490-BC1E-C354DCF02D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49201-A3D1-4FE2-8804-0E35036DF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DACDF-E1A9-A04C-A5FF-FC2443684BF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4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29962</TotalTime>
  <Words>817</Words>
  <Application>Microsoft Office PowerPoint</Application>
  <PresentationFormat>On-screen Show (4:3)</PresentationFormat>
  <Paragraphs>146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Cambria Math</vt:lpstr>
      <vt:lpstr>Office Theme</vt:lpstr>
      <vt:lpstr>Majorization</vt:lpstr>
      <vt:lpstr>A Motivating Problem</vt:lpstr>
      <vt:lpstr>Vector Majorization</vt:lpstr>
      <vt:lpstr>Vector Majorization</vt:lpstr>
      <vt:lpstr>Vector Majorization</vt:lpstr>
      <vt:lpstr>Vector Majorization</vt:lpstr>
      <vt:lpstr>Application:  Symmetric Matrices</vt:lpstr>
      <vt:lpstr>Application:  Symmetric Matrices</vt:lpstr>
      <vt:lpstr>Weak Vector Majorization</vt:lpstr>
      <vt:lpstr>Weak Vector Majorization</vt:lpstr>
      <vt:lpstr>Weak Vector Majorization</vt:lpstr>
      <vt:lpstr>Weak Vector Majorization</vt:lpstr>
      <vt:lpstr>Schur Convexity</vt:lpstr>
      <vt:lpstr>Schur Convexity</vt:lpstr>
      <vt:lpstr>Schur Convexity</vt:lpstr>
      <vt:lpstr>Schur Convexity</vt:lpstr>
      <vt:lpstr>Schur Convexity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lxe072000</dc:creator>
  <cp:lastModifiedBy>Ruozzi, Nicholas</cp:lastModifiedBy>
  <cp:revision>289</cp:revision>
  <dcterms:created xsi:type="dcterms:W3CDTF">2011-08-25T15:49:05Z</dcterms:created>
  <dcterms:modified xsi:type="dcterms:W3CDTF">2021-11-11T17:23:42Z</dcterms:modified>
</cp:coreProperties>
</file>