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68" r:id="rId3"/>
    <p:sldId id="261" r:id="rId4"/>
    <p:sldId id="262" r:id="rId5"/>
    <p:sldId id="324" r:id="rId6"/>
    <p:sldId id="269" r:id="rId7"/>
    <p:sldId id="335" r:id="rId8"/>
    <p:sldId id="292" r:id="rId9"/>
    <p:sldId id="334" r:id="rId10"/>
    <p:sldId id="315" r:id="rId11"/>
    <p:sldId id="316" r:id="rId12"/>
    <p:sldId id="309" r:id="rId13"/>
    <p:sldId id="317" r:id="rId14"/>
    <p:sldId id="319" r:id="rId15"/>
    <p:sldId id="318" r:id="rId16"/>
    <p:sldId id="311" r:id="rId17"/>
    <p:sldId id="320" r:id="rId18"/>
    <p:sldId id="321" r:id="rId19"/>
    <p:sldId id="272" r:id="rId20"/>
    <p:sldId id="314" r:id="rId21"/>
    <p:sldId id="275" r:id="rId22"/>
    <p:sldId id="330" r:id="rId23"/>
    <p:sldId id="298" r:id="rId24"/>
    <p:sldId id="339" r:id="rId25"/>
    <p:sldId id="336" r:id="rId26"/>
    <p:sldId id="273" r:id="rId27"/>
    <p:sldId id="326" r:id="rId28"/>
    <p:sldId id="337" r:id="rId29"/>
    <p:sldId id="327" r:id="rId30"/>
    <p:sldId id="332" r:id="rId31"/>
    <p:sldId id="338" r:id="rId32"/>
    <p:sldId id="274" r:id="rId33"/>
    <p:sldId id="333" r:id="rId34"/>
    <p:sldId id="313" r:id="rId35"/>
    <p:sldId id="329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18752"/>
    <a:srgbClr val="7AC043"/>
    <a:srgbClr val="7AC1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0" autoAdjust="0"/>
    <p:restoredTop sz="85270" autoAdjust="0"/>
  </p:normalViewPr>
  <p:slideViewPr>
    <p:cSldViewPr snapToGrid="0" snapToObjects="1">
      <p:cViewPr varScale="1">
        <p:scale>
          <a:sx n="157" d="100"/>
          <a:sy n="157" d="100"/>
        </p:scale>
        <p:origin x="1926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2E9FED-4A5A-440E-9ADD-96E04009DFF9}" type="datetimeFigureOut">
              <a:rPr lang="en-US" smtClean="0"/>
              <a:t>8/26/2021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E8E53-FB47-4CBB-8CE0-B6A37821A0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124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E8E53-FB47-4CBB-8CE0-B6A37821A0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85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E8E53-FB47-4CBB-8CE0-B6A37821A0A1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739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69823"/>
            <a:ext cx="7772400" cy="1704226"/>
          </a:xfrm>
        </p:spPr>
        <p:txBody>
          <a:bodyPr>
            <a:normAutofit/>
          </a:bodyPr>
          <a:lstStyle>
            <a:lvl1pPr>
              <a:defRPr sz="3600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3587" y="4566863"/>
            <a:ext cx="6400800" cy="13065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6CA7-7F8D-446F-8C20-873B6AB3D3CF}" type="datetime1">
              <a:rPr lang="en-US" smtClean="0"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958" y="125794"/>
            <a:ext cx="2475215" cy="247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64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D92D-B794-47F2-AE6D-993E638EF1B8}" type="datetime1">
              <a:rPr lang="en-US" smtClean="0"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591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7229-FCBE-49F1-9156-901A69CE6A36}" type="datetime1">
              <a:rPr lang="en-US" smtClean="0"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33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8229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75" y="90080"/>
            <a:ext cx="8867775" cy="664929"/>
          </a:xfrm>
        </p:spPr>
        <p:txBody>
          <a:bodyPr>
            <a:noAutofit/>
          </a:bodyPr>
          <a:lstStyle>
            <a:lvl1pPr algn="l">
              <a:defRPr sz="4000" i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402" y="965771"/>
            <a:ext cx="8517277" cy="5302858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F4F4E-FAB0-40A4-A64B-22200FE4C09C}" type="datetime1">
              <a:rPr lang="en-US" smtClean="0"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02779" y="6350453"/>
            <a:ext cx="20991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22963" y="6350454"/>
            <a:ext cx="882717" cy="365125"/>
          </a:xfrm>
        </p:spPr>
        <p:txBody>
          <a:bodyPr/>
          <a:lstStyle>
            <a:lvl1pPr algn="ctr">
              <a:defRPr/>
            </a:lvl1pPr>
          </a:lstStyle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 descr="https://www.utdallas.edu/brand/files/UTDmono_circle_flame.png">
            <a:extLst>
              <a:ext uri="{FF2B5EF4-FFF2-40B4-BE49-F238E27FC236}">
                <a16:creationId xmlns:a16="http://schemas.microsoft.com/office/drawing/2014/main" id="{47B3B7AB-3414-4F7C-8529-5FD009682A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578" y="67175"/>
            <a:ext cx="711972" cy="71073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 userDrawn="1"/>
        </p:nvGrpSpPr>
        <p:grpSpPr>
          <a:xfrm>
            <a:off x="0" y="811662"/>
            <a:ext cx="9144000" cy="45719"/>
            <a:chOff x="0" y="791114"/>
            <a:chExt cx="9144000" cy="45719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791114"/>
              <a:ext cx="1643865" cy="45719"/>
            </a:xfrm>
            <a:prstGeom prst="rect">
              <a:avLst/>
            </a:prstGeom>
            <a:solidFill>
              <a:srgbClr val="7AC04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1643865" y="791114"/>
              <a:ext cx="7500135" cy="45719"/>
            </a:xfrm>
            <a:prstGeom prst="rect">
              <a:avLst/>
            </a:prstGeom>
            <a:solidFill>
              <a:srgbClr val="01875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17959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114431"/>
            <a:ext cx="7772400" cy="129246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29B21-F111-4302-AE96-9A81F70D9770}" type="datetime1">
              <a:rPr lang="en-US" smtClean="0"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38701"/>
            <a:ext cx="2980896" cy="297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5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17ACB-CB82-4E63-BE58-837CC553A2E1}" type="datetime1">
              <a:rPr lang="en-US" smtClean="0"/>
              <a:t>8/26/2021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021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896F8-AD69-4411-8D19-9DBCBFF34953}" type="datetime1">
              <a:rPr lang="en-US" smtClean="0"/>
              <a:t>8/26/2021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333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7B127-A4EF-432B-AFDD-30E107B86B4C}" type="datetime1">
              <a:rPr lang="en-US" smtClean="0"/>
              <a:t>8/26/2021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544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A8FB-8FC7-4698-A439-8EC1CF4B6D54}" type="datetime1">
              <a:rPr lang="en-US" smtClean="0"/>
              <a:t>8/26/2021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387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9D7BC-1CF9-41E0-92DB-F07C1E72FFA7}" type="datetime1">
              <a:rPr lang="en-US" smtClean="0"/>
              <a:t>8/26/2021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091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FACD-283A-43F2-824F-5EFF4A33B657}" type="datetime1">
              <a:rPr lang="en-US" smtClean="0"/>
              <a:t>8/26/2021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536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B23DB-BB2A-4685-AE96-F8AD3E7470CF}" type="datetime1">
              <a:rPr lang="en-US" smtClean="0"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Block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62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tdallas.edu/~nicholas.ruozzi/cs7301/2021fa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CS 7301</a:t>
            </a:r>
            <a:br>
              <a:rPr lang="en-US" sz="3600" dirty="0"/>
            </a:br>
            <a:r>
              <a:rPr lang="en-US" sz="3600" dirty="0"/>
              <a:t>Convex Optimization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Nicholas </a:t>
            </a:r>
            <a:r>
              <a:rPr lang="en-US" dirty="0" err="1"/>
              <a:t>Ruozzi</a:t>
            </a:r>
            <a:endParaRPr lang="en-US" dirty="0"/>
          </a:p>
          <a:p>
            <a:r>
              <a:rPr lang="en-US" dirty="0"/>
              <a:t>University of Texas at Dallas</a:t>
            </a:r>
          </a:p>
        </p:txBody>
      </p:sp>
    </p:spTree>
    <p:extLst>
      <p:ext uri="{BB962C8B-B14F-4D97-AF65-F5344CB8AC3E}">
        <p14:creationId xmlns:p14="http://schemas.microsoft.com/office/powerpoint/2010/main" val="1273440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Univariate Calculus Review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Given a differentiable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en-US" dirty="0"/>
                      <m:t>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nor/>
                      </m:rPr>
                      <a:rPr lang="en-US" dirty="0"/>
                      <m:t>ℝ</m:t>
                    </m:r>
                  </m:oMath>
                </a14:m>
                <a:r>
                  <a:rPr lang="en-US" dirty="0"/>
                  <a:t>, how do you find its </a:t>
                </a:r>
                <a:r>
                  <a:rPr lang="en-US" b="1" dirty="0">
                    <a:solidFill>
                      <a:srgbClr val="FF0000"/>
                    </a:solidFill>
                  </a:rPr>
                  <a:t>global minimum</a:t>
                </a:r>
                <a:r>
                  <a:rPr lang="en-US" dirty="0"/>
                  <a:t>?</a:t>
                </a:r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The global minimum can only occur in one of three places:</a:t>
                </a:r>
              </a:p>
              <a:p>
                <a:pPr lvl="2"/>
                <a:endParaRPr lang="en-US" sz="1000" dirty="0"/>
              </a:p>
              <a:p>
                <a:pPr lvl="2"/>
                <a:r>
                  <a:rPr lang="en-US" b="0" dirty="0"/>
                  <a:t>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b="0" dirty="0"/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lvl="2"/>
                <a:endParaRPr lang="en-US" sz="1000" dirty="0"/>
              </a:p>
              <a:p>
                <a:pPr lvl="2"/>
                <a:r>
                  <a:rPr lang="en-US" dirty="0"/>
                  <a:t>In the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→∞</m:t>
                        </m:r>
                      </m:lim>
                    </m:limLow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2"/>
                <a:endParaRPr lang="en-US" sz="1000" dirty="0"/>
              </a:p>
              <a:p>
                <a:pPr lvl="2"/>
                <a:r>
                  <a:rPr lang="en-US" dirty="0"/>
                  <a:t>In the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→−∞</m:t>
                        </m:r>
                      </m:lim>
                    </m:limLow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136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Univariate Calculus Review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Given a differentiable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en-US" dirty="0"/>
                      <m:t>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nor/>
                      </m:rPr>
                      <a:rPr lang="en-US" dirty="0"/>
                      <m:t>ℝ</m:t>
                    </m:r>
                  </m:oMath>
                </a14:m>
                <a:r>
                  <a:rPr lang="en-US" dirty="0"/>
                  <a:t>, how do you find its </a:t>
                </a:r>
                <a:r>
                  <a:rPr lang="en-US" b="1" dirty="0">
                    <a:solidFill>
                      <a:srgbClr val="FF0000"/>
                    </a:solidFill>
                  </a:rPr>
                  <a:t>global minimum</a:t>
                </a:r>
                <a:r>
                  <a:rPr lang="en-US" dirty="0"/>
                  <a:t>?</a:t>
                </a:r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The global minimum can only occur in one of three places:</a:t>
                </a:r>
              </a:p>
              <a:p>
                <a:pPr lvl="2"/>
                <a:endParaRPr lang="en-US" sz="1000" dirty="0"/>
              </a:p>
              <a:p>
                <a:pPr lvl="2"/>
                <a:r>
                  <a:rPr lang="en-US" b="0" dirty="0"/>
                  <a:t>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b="0" dirty="0"/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lvl="2"/>
                <a:endParaRPr lang="en-US" sz="1000" dirty="0"/>
              </a:p>
              <a:p>
                <a:pPr lvl="2"/>
                <a:r>
                  <a:rPr lang="en-US" dirty="0"/>
                  <a:t>In the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→∞</m:t>
                        </m:r>
                      </m:lim>
                    </m:limLow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2"/>
                <a:endParaRPr lang="en-US" sz="1000" dirty="0"/>
              </a:p>
              <a:p>
                <a:pPr lvl="2"/>
                <a:r>
                  <a:rPr lang="en-US" dirty="0"/>
                  <a:t>In the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→−∞</m:t>
                        </m:r>
                      </m:lim>
                    </m:limLow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Note that in the last two cases, the global minimum need not be achievable at any finite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r="-1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F9CED2-BB16-4946-A521-F6E95A7B5ED6}"/>
              </a:ext>
            </a:extLst>
          </p:cNvPr>
          <p:cNvSpPr txBox="1"/>
          <p:nvPr/>
        </p:nvSpPr>
        <p:spPr>
          <a:xfrm>
            <a:off x="4085303" y="2954593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779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5926C-3580-4E5C-B488-7848740A0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Derivatives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E31D71-92F4-45E3-AD1D-2C25A0EB10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To find the places where the derivative is equal to zero, we can employ the standard derivative rules from calculus:</a:t>
                </a:r>
              </a:p>
              <a:p>
                <a:endParaRPr lang="en-US" sz="1000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b="0" dirty="0">
                    <a:latin typeface="Cambria Math" panose="02040503050406030204" pitchFamily="18" charset="0"/>
                  </a:rPr>
                  <a:t>for any</a:t>
                </a:r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:endParaRPr lang="en-US" sz="1000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pPr lvl="1"/>
                <a:endParaRPr lang="en-US" sz="1000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ln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E31D71-92F4-45E3-AD1D-2C25A0EB10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51A6B1-BF8D-49F1-9075-078050FD4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730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CB93D-9254-4EE8-8CF4-D6C4ED187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 vs. Inf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9D86B2-BF14-4963-81D0-E1F8FFC507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The global minimum may also not exist!</a:t>
                </a:r>
              </a:p>
              <a:p>
                <a:endParaRPr lang="en-US" sz="1000" dirty="0"/>
              </a:p>
              <a:p>
                <a:pPr lvl="1"/>
                <a:r>
                  <a:rPr lang="en-US" dirty="0"/>
                  <a:t>For example, consider the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endParaRPr lang="en-US" sz="1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9D86B2-BF14-4963-81D0-E1F8FFC507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8F44BA-002F-49C0-B2E2-C2ED486C1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EF454A-A181-499D-B8E7-F400EE3203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474" y="2642822"/>
            <a:ext cx="5963132" cy="338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960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CB93D-9254-4EE8-8CF4-D6C4ED187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 vs. Inf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9D86B2-BF14-4963-81D0-E1F8FFC507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endParaRPr lang="en-US" sz="1000" dirty="0"/>
              </a:p>
              <a:p>
                <a:r>
                  <a:rPr lang="en-US" dirty="0"/>
                  <a:t>The global minimum may also not exist!</a:t>
                </a:r>
              </a:p>
              <a:p>
                <a:endParaRPr lang="en-US" sz="1000" dirty="0"/>
              </a:p>
              <a:p>
                <a:pPr lvl="1"/>
                <a:r>
                  <a:rPr lang="en-US" dirty="0"/>
                  <a:t>For example, consider the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pPr lvl="2"/>
                <a:r>
                  <a:rPr lang="en-US" dirty="0"/>
                  <a:t>This function has no finite minimum</a:t>
                </a:r>
              </a:p>
              <a:p>
                <a:pPr lvl="2"/>
                <a:endParaRPr lang="en-US" sz="1000" dirty="0"/>
              </a:p>
              <a:p>
                <a:pPr lvl="2"/>
                <a:r>
                  <a:rPr lang="en-US" dirty="0"/>
                  <a:t>In this case, it doesn’t make sense to write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ℝ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func>
                  </m:oMath>
                </a14:m>
                <a:endParaRPr lang="en-US" b="0" dirty="0"/>
              </a:p>
              <a:p>
                <a:pPr lvl="2"/>
                <a:endParaRPr lang="en-US" sz="1000" dirty="0"/>
              </a:p>
              <a:p>
                <a:r>
                  <a:rPr lang="en-US" dirty="0"/>
                  <a:t>The </a:t>
                </a:r>
                <a:r>
                  <a:rPr lang="en-US" b="1" dirty="0">
                    <a:solidFill>
                      <a:srgbClr val="FF0000"/>
                    </a:solidFill>
                  </a:rPr>
                  <a:t>infimum</a:t>
                </a:r>
                <a:r>
                  <a:rPr lang="en-US" dirty="0"/>
                  <a:t> of 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over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ℝ</m:t>
                    </m:r>
                  </m:oMath>
                </a14:m>
                <a:r>
                  <a:rPr lang="en-US" dirty="0"/>
                  <a:t> is defined to be the largest 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dirty="0"/>
                      <m:t>ℝ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dirty="0"/>
                      <m:t>ℝ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/>
                  <a:t> if no such number exists</a:t>
                </a:r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This allows us to write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in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ℝ</m:t>
                            </m:r>
                          </m:sub>
                        </m:sSub>
                      </m:fNam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=−∞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Similarly,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in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ℝ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9D86B2-BF14-4963-81D0-E1F8FFC507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r="-1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8F44BA-002F-49C0-B2E2-C2ED486C1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517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CB93D-9254-4EE8-8CF4-D6C4ED187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 vs. Inf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9D86B2-BF14-4963-81D0-E1F8FFC507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2"/>
                <a:endParaRPr lang="en-US" sz="1000" dirty="0"/>
              </a:p>
              <a:p>
                <a:r>
                  <a:rPr lang="en-US" b="1" dirty="0">
                    <a:solidFill>
                      <a:srgbClr val="FF0000"/>
                    </a:solidFill>
                  </a:rPr>
                  <a:t>Infimums</a:t>
                </a:r>
                <a:r>
                  <a:rPr lang="en-US" dirty="0"/>
                  <a:t> are always well-defined even if the function is unbounded from below</a:t>
                </a:r>
              </a:p>
              <a:p>
                <a:pPr lvl="1"/>
                <a:endParaRPr lang="en-US" sz="1000" dirty="0"/>
              </a:p>
              <a:p>
                <a:r>
                  <a:rPr lang="en-US" dirty="0"/>
                  <a:t>The analogous concept for maximization is called the </a:t>
                </a:r>
                <a:r>
                  <a:rPr lang="en-US" b="1" dirty="0">
                    <a:solidFill>
                      <a:srgbClr val="FF0000"/>
                    </a:solidFill>
                  </a:rPr>
                  <a:t>supremum</a:t>
                </a:r>
                <a:r>
                  <a:rPr lang="en-US" dirty="0"/>
                  <a:t>, i.e., the smallest upper bound</a:t>
                </a:r>
              </a:p>
              <a:p>
                <a:pPr lvl="1"/>
                <a:r>
                  <a:rPr lang="en-US" dirty="0"/>
                  <a:t>For example,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sup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ℝ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sup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ℝ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=∞</m:t>
                    </m:r>
                  </m:oMath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r>
                  <a:rPr lang="en-US" dirty="0"/>
                  <a:t>Note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sup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ℝ</m:t>
                            </m:r>
                          </m:sub>
                        </m:sSub>
                      </m:fName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inf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ℝ</m:t>
                            </m:r>
                          </m:sub>
                        </m:sSub>
                      </m:fNam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As a result, we can always talk about minimizing functions even if we want to maximize one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9D86B2-BF14-4963-81D0-E1F8FFC507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8F44BA-002F-49C0-B2E2-C2ED486C1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982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83181-6B28-4A29-ABFA-FA96DCDA2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 Under Simple Constraints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4ADC94-6DA2-4087-9935-99FFFF56A6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Given a differentiable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en-US" dirty="0"/>
                      <m:t>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nor/>
                      </m:rPr>
                      <a:rPr lang="en-US" dirty="0"/>
                      <m:t>ℝ</m:t>
                    </m:r>
                  </m:oMath>
                </a14:m>
                <a:r>
                  <a:rPr lang="en-US" dirty="0"/>
                  <a:t>, how do you find its minimum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sz="10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4ADC94-6DA2-4087-9935-99FFFF56A6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681D30-2EF1-4A0F-9677-9723BE4E6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499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83181-6B28-4A29-ABFA-FA96DCDA2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 Under Simple Constraints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4ADC94-6DA2-4087-9935-99FFFF56A6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Given a differentiable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en-US" dirty="0"/>
                      <m:t>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nor/>
                      </m:rPr>
                      <a:rPr lang="en-US" dirty="0"/>
                      <m:t>ℝ</m:t>
                    </m:r>
                  </m:oMath>
                </a14:m>
                <a:r>
                  <a:rPr lang="en-US" dirty="0"/>
                  <a:t>, how do you find its minimum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sz="1000" dirty="0"/>
              </a:p>
              <a:p>
                <a:pPr lvl="1"/>
                <a:r>
                  <a:rPr lang="en-US" dirty="0"/>
                  <a:t>The minimum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can occur in one of three places:</a:t>
                </a:r>
              </a:p>
              <a:p>
                <a:pPr lvl="2"/>
                <a:endParaRPr lang="en-US" sz="1000" dirty="0"/>
              </a:p>
              <a:p>
                <a:pPr lvl="2"/>
                <a:r>
                  <a:rPr lang="en-US" dirty="0"/>
                  <a:t>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lvl="2"/>
                <a:endParaRPr lang="en-US" sz="1000" dirty="0"/>
              </a:p>
              <a:p>
                <a:pPr lvl="2"/>
                <a:r>
                  <a:rPr lang="en-US" dirty="0"/>
                  <a:t>At the lower boundary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2"/>
                <a:endParaRPr lang="en-US" sz="1000" dirty="0"/>
              </a:p>
              <a:p>
                <a:pPr lvl="2"/>
                <a:r>
                  <a:rPr lang="en-US" dirty="0"/>
                  <a:t>At the upper boundary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2"/>
                <a:endParaRPr lang="en-US" sz="1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4ADC94-6DA2-4087-9935-99FFFF56A6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681D30-2EF1-4A0F-9677-9723BE4E6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515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83181-6B28-4A29-ABFA-FA96DCDA2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 Under Simple Constraints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4ADC94-6DA2-4087-9935-99FFFF56A6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Given a differentiable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en-US" dirty="0"/>
                      <m:t>ℝ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nor/>
                      </m:rPr>
                      <a:rPr lang="en-US" dirty="0"/>
                      <m:t>ℝ</m:t>
                    </m:r>
                  </m:oMath>
                </a14:m>
                <a:r>
                  <a:rPr lang="en-US" dirty="0"/>
                  <a:t>, how do you find its minimum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sz="1000" dirty="0"/>
              </a:p>
              <a:p>
                <a:pPr lvl="1"/>
                <a:r>
                  <a:rPr lang="en-US" dirty="0"/>
                  <a:t>The minimum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can occur in one of three places:</a:t>
                </a:r>
              </a:p>
              <a:p>
                <a:pPr lvl="2"/>
                <a:endParaRPr lang="en-US" sz="1000" dirty="0"/>
              </a:p>
              <a:p>
                <a:pPr lvl="2"/>
                <a:r>
                  <a:rPr lang="en-US" dirty="0"/>
                  <a:t>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lvl="2"/>
                <a:endParaRPr lang="en-US" sz="1000" dirty="0"/>
              </a:p>
              <a:p>
                <a:pPr lvl="2"/>
                <a:r>
                  <a:rPr lang="en-US" dirty="0"/>
                  <a:t>At the lower boundary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2"/>
                <a:endParaRPr lang="en-US" sz="1000" dirty="0"/>
              </a:p>
              <a:p>
                <a:pPr lvl="2"/>
                <a:r>
                  <a:rPr lang="en-US" dirty="0"/>
                  <a:t>At the upper boundary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2"/>
                <a:endParaRPr lang="en-US" sz="1000" dirty="0"/>
              </a:p>
              <a:p>
                <a:r>
                  <a:rPr lang="en-US" dirty="0"/>
                  <a:t>The optimization problem becomes much more challenging with more complex constraints!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4ADC94-6DA2-4087-9935-99FFFF56A6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r="-1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681D30-2EF1-4A0F-9677-9723BE4E6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8801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Multivariable Calculus Review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Given a differentiable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ℝ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nor/>
                      </m:rPr>
                      <a:rPr lang="en-US" dirty="0"/>
                      <m:t>ℝ</m:t>
                    </m:r>
                  </m:oMath>
                </a14:m>
                <a:r>
                  <a:rPr lang="en-US" dirty="0"/>
                  <a:t>, how do you find its </a:t>
                </a:r>
                <a:r>
                  <a:rPr lang="en-US" b="1" dirty="0">
                    <a:solidFill>
                      <a:srgbClr val="FF0000"/>
                    </a:solidFill>
                  </a:rPr>
                  <a:t>global minimum</a:t>
                </a:r>
                <a:r>
                  <a:rPr lang="en-US" dirty="0"/>
                  <a:t>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677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Info.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dirty="0"/>
              <a:t>Instructor:  Nicholas Ruozzi</a:t>
            </a:r>
          </a:p>
          <a:p>
            <a:pPr lvl="1"/>
            <a:endParaRPr lang="en-US" sz="1050" dirty="0"/>
          </a:p>
          <a:p>
            <a:pPr lvl="1"/>
            <a:r>
              <a:rPr lang="en-US" sz="2000" dirty="0"/>
              <a:t>Office:  ECSS 3.409 (online or in person)</a:t>
            </a:r>
          </a:p>
          <a:p>
            <a:pPr marL="457200" lvl="1" indent="0">
              <a:buNone/>
            </a:pPr>
            <a:endParaRPr lang="en-US" sz="1050" dirty="0"/>
          </a:p>
          <a:p>
            <a:pPr lvl="1"/>
            <a:r>
              <a:rPr lang="en-US" sz="2000" dirty="0"/>
              <a:t>Office hours:  T 12:45-2:00pm</a:t>
            </a:r>
          </a:p>
          <a:p>
            <a:pPr lvl="1"/>
            <a:endParaRPr lang="en-US" sz="1050" dirty="0"/>
          </a:p>
          <a:p>
            <a:r>
              <a:rPr lang="en-US" sz="2400" dirty="0"/>
              <a:t>TA:  TBD</a:t>
            </a:r>
          </a:p>
          <a:p>
            <a:pPr lvl="1"/>
            <a:endParaRPr lang="en-US" sz="1050" dirty="0"/>
          </a:p>
          <a:p>
            <a:pPr lvl="1"/>
            <a:r>
              <a:rPr lang="en-US" sz="2000" dirty="0"/>
              <a:t>Office hours and location: TBD</a:t>
            </a:r>
          </a:p>
          <a:p>
            <a:endParaRPr lang="en-US" sz="1050" dirty="0"/>
          </a:p>
          <a:p>
            <a:r>
              <a:rPr lang="en-US" sz="2400" dirty="0"/>
              <a:t>Course website:  </a:t>
            </a:r>
            <a:r>
              <a:rPr lang="en-US" sz="2000" dirty="0">
                <a:hlinkClick r:id="rId2"/>
              </a:rPr>
              <a:t>www.utdallas.edu/~nicholas.ruozzi/cs7301/2021fa/</a:t>
            </a:r>
            <a:endParaRPr lang="en-US" sz="2000" dirty="0"/>
          </a:p>
          <a:p>
            <a:endParaRPr lang="en-US" sz="1000" dirty="0"/>
          </a:p>
          <a:p>
            <a:r>
              <a:rPr lang="en-US" dirty="0"/>
              <a:t>Book: none required</a:t>
            </a:r>
          </a:p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1165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3404A-F5CA-477C-ABAB-715BC16F4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 and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D21A36-E544-450F-8257-A4DD6035F3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A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ℝ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is a tuple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real numbers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∈{1,…,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denotes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/>
                  <a:t> element of the tuple</a:t>
                </a:r>
              </a:p>
              <a:p>
                <a:endParaRPr lang="en-US" sz="1000" dirty="0"/>
              </a:p>
              <a:p>
                <a:r>
                  <a:rPr lang="en-US" dirty="0"/>
                  <a:t>Similarly, a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ℝ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is indexed by a pair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∈{1,…,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∈{1,…,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sz="1000" dirty="0"/>
              </a:p>
              <a:p>
                <a:r>
                  <a:rPr lang="en-US" dirty="0"/>
                  <a:t>All vectors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ℝ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will be treated as column vectors, i.e., they can be thought of as matrices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rows and 1 column</a:t>
                </a:r>
              </a:p>
              <a:p>
                <a:endParaRPr lang="en-US" sz="1000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ℝ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denotes the transpose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which is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row vector</a:t>
                </a:r>
              </a:p>
              <a:p>
                <a:endParaRPr lang="en-US" sz="1000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ℝ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is the dot product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D21A36-E544-450F-8257-A4DD6035F3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b="-4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EB673C-977F-4EB8-A31B-D3572015D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769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 Derivatives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The </a:t>
                </a:r>
                <a:r>
                  <a:rPr lang="en-US" b="1" dirty="0">
                    <a:solidFill>
                      <a:srgbClr val="FF0000"/>
                    </a:solidFill>
                  </a:rPr>
                  <a:t>partial derivative </a:t>
                </a:r>
                <a:r>
                  <a:rPr lang="en-US" dirty="0"/>
                  <a:t>of a multivariate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with respect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the derivative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with respect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assuming that all of the remaining variables are treated as constants</a:t>
                </a:r>
              </a:p>
              <a:p>
                <a:endParaRPr lang="en-US" sz="1000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r="-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011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8EBD1-1B6A-4406-8DE7-951B8235A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Multivariate Chain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45E695-3571-450F-8A19-476E61294A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en-US" dirty="0"/>
                      <m:t>ℝ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nor/>
                      </m:rPr>
                      <a:rPr lang="en-US" dirty="0"/>
                      <m:t>ℝ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en-US" dirty="0"/>
                      <m:t>ℝ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nor/>
                      </m:rPr>
                      <a:rPr lang="en-US" dirty="0"/>
                      <m:t>ℝ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ℝ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nor/>
                      </m:rPr>
                      <a:rPr lang="en-US" dirty="0"/>
                      <m:t>ℝ</m:t>
                    </m:r>
                  </m:oMath>
                </a14:m>
                <a:r>
                  <a:rPr lang="en-US" dirty="0"/>
                  <a:t>, be differentiable functions, then</a:t>
                </a:r>
              </a:p>
              <a:p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000" dirty="0"/>
              </a:p>
              <a:p>
                <a:pPr lvl="1"/>
                <a:r>
                  <a:rPr lang="en-US" dirty="0"/>
                  <a:t>Applies, in the same way, to functions of more than two variables as well</a:t>
                </a:r>
              </a:p>
              <a:p>
                <a:pPr lvl="1"/>
                <a:endParaRPr lang="en-US" sz="1000" dirty="0"/>
              </a:p>
              <a:p>
                <a:r>
                  <a:rPr lang="en-US" dirty="0"/>
                  <a:t>Example,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45E695-3571-450F-8A19-476E61294A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r="-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FA1729-907F-42B6-B2C7-09B334E59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4017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2A7D0-D79F-4497-B0E1-ABD5ED0EF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894C6-E388-40C1-AF2B-E231FBDA8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8301BB-8C2D-4397-AB1D-4F6B824B3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C2FD983-8F50-42BD-B6A8-15B083827DB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9802" y="1118171"/>
                <a:ext cx="8517277" cy="53028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The </a:t>
                </a:r>
                <a:r>
                  <a:rPr lang="en-US" b="1" dirty="0">
                    <a:solidFill>
                      <a:srgbClr val="FF0000"/>
                    </a:solidFill>
                  </a:rPr>
                  <a:t>gradient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at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the vector of partial derivatives, denoted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), whose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/>
                  <a:t> entry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den>
                                </m:f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C2FD983-8F50-42BD-B6A8-15B083827D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802" y="1118171"/>
                <a:ext cx="8517277" cy="5302858"/>
              </a:xfrm>
              <a:prstGeom prst="rect">
                <a:avLst/>
              </a:prstGeom>
              <a:blipFill>
                <a:blip r:embed="rId2"/>
                <a:stretch>
                  <a:fillRect l="-1002" t="-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26096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2A7D0-D79F-4497-B0E1-ABD5ED0EF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Directional Derivatives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894C6-E388-40C1-AF2B-E231FBDA8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8301BB-8C2D-4397-AB1D-4F6B824B3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C2FD983-8F50-42BD-B6A8-15B083827DB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9802" y="1118171"/>
                <a:ext cx="8517277" cy="53028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Unlike functions of a single variable, there is not a single derivative that describes the rate of change at the point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en-US" dirty="0"/>
              </a:p>
              <a:p>
                <a:endParaRPr lang="en-US" sz="10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C2FD983-8F50-42BD-B6A8-15B083827D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802" y="1118171"/>
                <a:ext cx="8517277" cy="5302858"/>
              </a:xfrm>
              <a:prstGeom prst="rect">
                <a:avLst/>
              </a:prstGeom>
              <a:blipFill>
                <a:blip r:embed="rId2"/>
                <a:stretch>
                  <a:fillRect l="-1002" t="-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Contour plot">
            <a:extLst>
              <a:ext uri="{FF2B5EF4-FFF2-40B4-BE49-F238E27FC236}">
                <a16:creationId xmlns:a16="http://schemas.microsoft.com/office/drawing/2014/main" id="{ED9F0269-02C7-4F62-992F-520310E8F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014" y="2644204"/>
            <a:ext cx="314325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3D plot">
            <a:extLst>
              <a:ext uri="{FF2B5EF4-FFF2-40B4-BE49-F238E27FC236}">
                <a16:creationId xmlns:a16="http://schemas.microsoft.com/office/drawing/2014/main" id="{8DF6B473-87CF-4DE4-9548-7FE8E4E95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914" y="2530159"/>
            <a:ext cx="25146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3580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2A7D0-D79F-4497-B0E1-ABD5ED0EF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Directional Derivatives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894C6-E388-40C1-AF2B-E231FBDA8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8301BB-8C2D-4397-AB1D-4F6B824B3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C2FD983-8F50-42BD-B6A8-15B083827DB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9802" y="1118171"/>
                <a:ext cx="8517277" cy="530285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Unlike functions of a single variable, there is not a single derivative that describes the rate of change at the point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en-US" dirty="0"/>
              </a:p>
              <a:p>
                <a:endParaRPr lang="en-US" sz="1000" dirty="0"/>
              </a:p>
              <a:p>
                <a:r>
                  <a:rPr lang="en-US" dirty="0"/>
                  <a:t>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dirty="0"/>
              </a:p>
              <a:p>
                <a:endParaRPr lang="en-US" sz="1000" dirty="0"/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endParaRPr lang="en-US" sz="1000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𝑑𝑔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which is the slope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at the point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This means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slope of the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when considered only as a function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pPr lvl="2"/>
                <a:r>
                  <a:rPr lang="en-US" dirty="0"/>
                  <a:t>Equivalently, this is the slope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in the direction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and all other entries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are zero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C2FD983-8F50-42BD-B6A8-15B083827D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802" y="1118171"/>
                <a:ext cx="8517277" cy="5302858"/>
              </a:xfrm>
              <a:prstGeom prst="rect">
                <a:avLst/>
              </a:prstGeom>
              <a:blipFill>
                <a:blip r:embed="rId2"/>
                <a:stretch>
                  <a:fillRect l="-1002" t="-920" r="-1646" b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45979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Directional Derivatives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The </a:t>
                </a:r>
                <a:r>
                  <a:rPr lang="en-US" b="1" dirty="0">
                    <a:solidFill>
                      <a:srgbClr val="FF0000"/>
                    </a:solidFill>
                  </a:rPr>
                  <a:t>directional derivative </a:t>
                </a:r>
                <a:r>
                  <a:rPr lang="en-US" dirty="0"/>
                  <a:t>of a differentiable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ℝ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nor/>
                      </m:rPr>
                      <a:rPr lang="en-US" dirty="0"/>
                      <m:t>ℝ</m:t>
                    </m:r>
                  </m:oMath>
                </a14:m>
                <a:r>
                  <a:rPr lang="en-US" dirty="0"/>
                  <a:t> at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along the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b="0" dirty="0"/>
                  <a:t> is given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𝑑𝑔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b="0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pPr lvl="1"/>
                <a:endParaRPr lang="en-US" sz="1000" i="1" dirty="0">
                  <a:latin typeface="Cambria Math" panose="02040503050406030204" pitchFamily="18" charset="0"/>
                </a:endParaRPr>
              </a:p>
              <a:p>
                <a:pPr lvl="2"/>
                <a:r>
                  <a:rPr lang="en-US" dirty="0"/>
                  <a:t>Equivalently, by the multivariate chain rule,</a:t>
                </a:r>
                <a:br>
                  <a:rPr lang="en-US" dirty="0"/>
                </a:br>
                <a:r>
                  <a:rPr lang="en-US" b="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𝑑𝑔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2"/>
                <a:endParaRPr lang="en-US" sz="1000" dirty="0"/>
              </a:p>
              <a:p>
                <a:pPr lvl="2"/>
                <a:r>
                  <a:rPr lang="en-US" dirty="0"/>
                  <a:t>Example: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+4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lvl="2"/>
                <a:endParaRPr lang="en-US" dirty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345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Directional Derivatives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For differentiable functions, the gradient gives the </a:t>
                </a:r>
                <a:r>
                  <a:rPr lang="en-US" b="1" dirty="0">
                    <a:solidFill>
                      <a:srgbClr val="FF0000"/>
                    </a:solidFill>
                  </a:rPr>
                  <a:t>direction of steepest ascent </a:t>
                </a:r>
                <a:r>
                  <a:rPr lang="en-US" dirty="0"/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sz="1000" dirty="0"/>
              </a:p>
              <a:p>
                <a:pPr lvl="1"/>
                <a:r>
                  <a:rPr lang="en-US" dirty="0"/>
                  <a:t>It maximizes the directional derivative,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, over all possible unit length directions</a:t>
                </a:r>
              </a:p>
              <a:p>
                <a:pPr lvl="1"/>
                <a:endParaRPr lang="en-US" sz="1000" dirty="0"/>
              </a:p>
              <a:p>
                <a:pPr lvl="2"/>
                <a:r>
                  <a:rPr lang="en-US" dirty="0"/>
                  <a:t>Recall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is the angle between the two vectors (in the 2d-plane that contains them both)</a:t>
                </a:r>
              </a:p>
              <a:p>
                <a:pPr lvl="2"/>
                <a:endParaRPr lang="en-US" sz="1000" dirty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is unit length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2"/>
                <a:endParaRPr lang="en-US" sz="1000" dirty="0"/>
              </a:p>
              <a:p>
                <a:pPr lvl="2"/>
                <a:r>
                  <a:rPr lang="en-US" dirty="0"/>
                  <a:t>So,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∇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∇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lvl="2"/>
                <a:endParaRPr lang="en-US" sz="1000" dirty="0"/>
              </a:p>
              <a:p>
                <a:pPr lvl="2"/>
                <a:r>
                  <a:rPr lang="en-US" dirty="0"/>
                  <a:t>Choosing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∇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attains this upper bound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t="-1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4142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Directional Derivatives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pPr lvl="1"/>
                <a:endParaRPr lang="en-US" sz="1000" dirty="0"/>
              </a:p>
              <a:p>
                <a:r>
                  <a:rPr lang="en-US" dirty="0"/>
                  <a:t>If the directional derivative of a differentiable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ℝ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nor/>
                      </m:rPr>
                      <a:rPr lang="en-US" dirty="0"/>
                      <m:t>ℝ</m:t>
                    </m:r>
                  </m:oMath>
                </a14:m>
                <a:r>
                  <a:rPr lang="en-US" dirty="0"/>
                  <a:t> at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in the direction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is equal to zero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then we say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</a:t>
                </a:r>
                <a:r>
                  <a:rPr lang="en-US" b="1" dirty="0">
                    <a:solidFill>
                      <a:srgbClr val="FF0000"/>
                    </a:solidFill>
                  </a:rPr>
                  <a:t>critical point</a:t>
                </a:r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This can only happen when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endParaRPr lang="en-US" dirty="0"/>
              </a:p>
              <a:p>
                <a:pPr marL="914400" lvl="2" indent="0">
                  <a:buNone/>
                </a:pPr>
                <a:endParaRPr lang="en-US" sz="1000" dirty="0"/>
              </a:p>
              <a:p>
                <a:pPr lvl="1"/>
                <a:r>
                  <a:rPr lang="en-US" dirty="0"/>
                  <a:t>Theorem: Local maxima and minima of differentiable functions can only occur at places in which the gradient is zero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7664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6B0B393-FCDB-46A7-94FE-99C37D131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452" y="1817283"/>
            <a:ext cx="7877175" cy="43148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2B0581-9679-483E-8E21-55ED0F440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Optima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8B225-F548-45D2-95E7-090093418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1000" dirty="0"/>
          </a:p>
          <a:p>
            <a:pPr marL="0" indent="0" algn="ctr">
              <a:buNone/>
            </a:pPr>
            <a:r>
              <a:rPr lang="en-US" dirty="0"/>
              <a:t>Critical points can be local minima, local maxima, or </a:t>
            </a:r>
            <a:r>
              <a:rPr lang="en-US" b="1" dirty="0">
                <a:solidFill>
                  <a:srgbClr val="FF0000"/>
                </a:solidFill>
              </a:rPr>
              <a:t>saddle points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D03684-7B39-406B-BF3B-71B7C1AEC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751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Prerequisites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900" dirty="0"/>
          </a:p>
          <a:p>
            <a:endParaRPr lang="en-US" sz="2600" dirty="0"/>
          </a:p>
          <a:p>
            <a:endParaRPr lang="en-US" sz="1100" dirty="0"/>
          </a:p>
          <a:p>
            <a:r>
              <a:rPr lang="en-US" sz="2600" dirty="0"/>
              <a:t>“Mathematical sophistication”</a:t>
            </a:r>
          </a:p>
          <a:p>
            <a:pPr lvl="1"/>
            <a:endParaRPr lang="en-US" sz="1100" dirty="0"/>
          </a:p>
          <a:p>
            <a:pPr lvl="1"/>
            <a:r>
              <a:rPr lang="en-US" sz="2600" dirty="0"/>
              <a:t>Linear algebra: eigenvalues/vectors, matrices, vectors, etc.</a:t>
            </a:r>
          </a:p>
          <a:p>
            <a:pPr lvl="1"/>
            <a:endParaRPr lang="en-US" sz="1100" dirty="0"/>
          </a:p>
          <a:p>
            <a:pPr lvl="1"/>
            <a:r>
              <a:rPr lang="en-US" sz="2600" dirty="0"/>
              <a:t>Multivariate calculus: derivatives, gradients, etc.</a:t>
            </a:r>
          </a:p>
          <a:p>
            <a:endParaRPr lang="en-US" sz="1100" dirty="0"/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4535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CA2D294-D2CA-4D33-88BD-52CEADE9D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415" y="1519260"/>
            <a:ext cx="6349427" cy="496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2B0581-9679-483E-8E21-55ED0F440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Optima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8B225-F548-45D2-95E7-090093418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1000" dirty="0"/>
          </a:p>
          <a:p>
            <a:pPr marL="0" indent="0" algn="ctr">
              <a:buNone/>
            </a:pPr>
            <a:r>
              <a:rPr lang="en-US" dirty="0"/>
              <a:t>Critical points can be local minima, local maxima, or </a:t>
            </a:r>
            <a:r>
              <a:rPr lang="en-US" b="1" dirty="0">
                <a:solidFill>
                  <a:srgbClr val="FF0000"/>
                </a:solidFill>
              </a:rPr>
              <a:t>saddle points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D03684-7B39-406B-BF3B-71B7C1AEC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20263D-AA30-4080-BD4C-74DA2ABBEA81}"/>
              </a:ext>
            </a:extLst>
          </p:cNvPr>
          <p:cNvSpPr txBox="1"/>
          <p:nvPr/>
        </p:nvSpPr>
        <p:spPr>
          <a:xfrm>
            <a:off x="7549842" y="6407802"/>
            <a:ext cx="21292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Wikipedia</a:t>
            </a:r>
          </a:p>
        </p:txBody>
      </p:sp>
    </p:spTree>
    <p:extLst>
      <p:ext uri="{BB962C8B-B14F-4D97-AF65-F5344CB8AC3E}">
        <p14:creationId xmlns:p14="http://schemas.microsoft.com/office/powerpoint/2010/main" val="2892472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Multivariable Calculus Review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Given a differentiable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ℝ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nor/>
                      </m:rPr>
                      <a:rPr lang="en-US" dirty="0"/>
                      <m:t>ℝ</m:t>
                    </m:r>
                  </m:oMath>
                </a14:m>
                <a:r>
                  <a:rPr lang="en-US" dirty="0"/>
                  <a:t>, how do you find its </a:t>
                </a:r>
                <a:r>
                  <a:rPr lang="en-US" b="1" dirty="0">
                    <a:solidFill>
                      <a:srgbClr val="FF0000"/>
                    </a:solidFill>
                  </a:rPr>
                  <a:t>global minimum</a:t>
                </a:r>
                <a:r>
                  <a:rPr lang="en-US" dirty="0"/>
                  <a:t>?</a:t>
                </a:r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The global minimum can only occur in one of two places:</a:t>
                </a:r>
              </a:p>
              <a:p>
                <a:pPr lvl="2"/>
                <a:endParaRPr lang="en-US" sz="1000" dirty="0"/>
              </a:p>
              <a:p>
                <a:pPr lvl="2"/>
                <a:r>
                  <a:rPr lang="en-US" dirty="0"/>
                  <a:t>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endParaRPr lang="en-US" sz="1000" dirty="0"/>
              </a:p>
              <a:p>
                <a:pPr lvl="2"/>
                <a:endParaRPr lang="en-US" sz="1000" dirty="0"/>
              </a:p>
              <a:p>
                <a:pPr lvl="2"/>
                <a:r>
                  <a:rPr lang="en-US" dirty="0"/>
                  <a:t>In the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→∞</m:t>
                        </m:r>
                      </m:lim>
                    </m:limLow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some direction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pPr lvl="2"/>
                <a:endParaRPr lang="en-US" sz="1000" dirty="0"/>
              </a:p>
              <a:p>
                <a:pPr lvl="1"/>
                <a:r>
                  <a:rPr lang="en-US" dirty="0"/>
                  <a:t>Note that we have to look along all possible directions in the limiting cases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r="-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0282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Hessian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4">
                <a:extLst>
                  <a:ext uri="{FF2B5EF4-FFF2-40B4-BE49-F238E27FC236}">
                    <a16:creationId xmlns:a16="http://schemas.microsoft.com/office/drawing/2014/main" id="{430704C8-23B1-4A15-9D30-B179775BA8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The Hessian is the matrix of second partial derivatives, denoted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, whose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/>
                  <a:t> entry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Sup>
                                      <m:sSub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den>
                                </m:f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den>
                                </m:f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Sup>
                                      <m:sSub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den>
                                </m:f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For twice differentiable functions, the Hessian describes the local curvature of the function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5" name="Content Placeholder 24">
                <a:extLst>
                  <a:ext uri="{FF2B5EF4-FFF2-40B4-BE49-F238E27FC236}">
                    <a16:creationId xmlns:a16="http://schemas.microsoft.com/office/drawing/2014/main" id="{430704C8-23B1-4A15-9D30-B179775BA8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7205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Hessian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4">
                <a:extLst>
                  <a:ext uri="{FF2B5EF4-FFF2-40B4-BE49-F238E27FC236}">
                    <a16:creationId xmlns:a16="http://schemas.microsoft.com/office/drawing/2014/main" id="{430704C8-23B1-4A15-9D30-B179775BA8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The Hessian is the matrix of second partial derivatives, denoted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, whose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/>
                  <a:t> entry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′)=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For twice differentiable functions, the Hessian is always a symmetric matrix,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𝑗𝑖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5" name="Content Placeholder 24">
                <a:extLst>
                  <a:ext uri="{FF2B5EF4-FFF2-40B4-BE49-F238E27FC236}">
                    <a16:creationId xmlns:a16="http://schemas.microsoft.com/office/drawing/2014/main" id="{430704C8-23B1-4A15-9D30-B179775BA8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5126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63455-7AF3-4C24-A26A-D45D071F8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Constrained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40A763-F108-4C28-9D5C-30B474D7AB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How do we minimize a multivariate function with respect to simple constraints, e.g., minimize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subject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40A763-F108-4C28-9D5C-30B474D7AB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4BC578-EAE9-49A4-9E87-DD19FD8A5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2859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63455-7AF3-4C24-A26A-D45D071F8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Constrained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40A763-F108-4C28-9D5C-30B474D7AB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How do we minimize a multivariate function with respect to simple constraints, e.g., minimize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subject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sz="1000" dirty="0"/>
              </a:p>
              <a:p>
                <a:pPr lvl="1"/>
                <a:r>
                  <a:rPr lang="en-US" dirty="0"/>
                  <a:t>This is much more challenging than the univariate case!</a:t>
                </a:r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The optima can occur at a critical point,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or anywhere on the boundary of the rectangle determined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40A763-F108-4C28-9D5C-30B474D7AB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02" r="-1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4BC578-EAE9-49A4-9E87-DD19FD8A5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35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A117311-0504-49A3-9006-F66BC1A12D83}"/>
              </a:ext>
            </a:extLst>
          </p:cNvPr>
          <p:cNvCxnSpPr/>
          <p:nvPr/>
        </p:nvCxnSpPr>
        <p:spPr>
          <a:xfrm>
            <a:off x="3293807" y="4257299"/>
            <a:ext cx="0" cy="20254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773649A-4B4F-46AB-81E5-E2B1D29997AB}"/>
              </a:ext>
            </a:extLst>
          </p:cNvPr>
          <p:cNvCxnSpPr/>
          <p:nvPr/>
        </p:nvCxnSpPr>
        <p:spPr>
          <a:xfrm>
            <a:off x="2556387" y="5594486"/>
            <a:ext cx="429669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64B445-C6B3-41FC-B226-3A4E0CE02BE3}"/>
              </a:ext>
            </a:extLst>
          </p:cNvPr>
          <p:cNvCxnSpPr/>
          <p:nvPr/>
        </p:nvCxnSpPr>
        <p:spPr>
          <a:xfrm>
            <a:off x="4149213" y="5309351"/>
            <a:ext cx="0" cy="5112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AD02C4-0E33-4494-B1DC-9E68CA3EAAF1}"/>
              </a:ext>
            </a:extLst>
          </p:cNvPr>
          <p:cNvCxnSpPr/>
          <p:nvPr/>
        </p:nvCxnSpPr>
        <p:spPr>
          <a:xfrm>
            <a:off x="5407742" y="5309351"/>
            <a:ext cx="0" cy="5112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79D88AC-2BBA-452D-8339-9BF3D87F0749}"/>
              </a:ext>
            </a:extLst>
          </p:cNvPr>
          <p:cNvCxnSpPr/>
          <p:nvPr/>
        </p:nvCxnSpPr>
        <p:spPr>
          <a:xfrm>
            <a:off x="2974258" y="4385119"/>
            <a:ext cx="63909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FAF2878-8E7B-4025-92F8-6D053FC426CA}"/>
              </a:ext>
            </a:extLst>
          </p:cNvPr>
          <p:cNvCxnSpPr/>
          <p:nvPr/>
        </p:nvCxnSpPr>
        <p:spPr>
          <a:xfrm>
            <a:off x="2974258" y="5073376"/>
            <a:ext cx="63909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30DEF748-81F3-4909-B9BD-3CDFD555173A}"/>
              </a:ext>
            </a:extLst>
          </p:cNvPr>
          <p:cNvSpPr/>
          <p:nvPr/>
        </p:nvSpPr>
        <p:spPr>
          <a:xfrm>
            <a:off x="4149213" y="4385118"/>
            <a:ext cx="1258529" cy="6882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87EB55F-EE3F-4911-8210-C5D8719B779C}"/>
              </a:ext>
            </a:extLst>
          </p:cNvPr>
          <p:cNvSpPr txBox="1"/>
          <p:nvPr/>
        </p:nvSpPr>
        <p:spPr>
          <a:xfrm>
            <a:off x="4001576" y="584672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29683D3-989A-4B13-B226-3185002D32A8}"/>
              </a:ext>
            </a:extLst>
          </p:cNvPr>
          <p:cNvSpPr txBox="1"/>
          <p:nvPr/>
        </p:nvSpPr>
        <p:spPr>
          <a:xfrm>
            <a:off x="5254495" y="584672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6EA15D6-9C42-4600-A16F-9D4DC25EA9A0}"/>
              </a:ext>
            </a:extLst>
          </p:cNvPr>
          <p:cNvSpPr txBox="1"/>
          <p:nvPr/>
        </p:nvSpPr>
        <p:spPr>
          <a:xfrm>
            <a:off x="2667764" y="420253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FF4671-8ACF-4A8E-9921-5F050ECF87FF}"/>
              </a:ext>
            </a:extLst>
          </p:cNvPr>
          <p:cNvSpPr txBox="1"/>
          <p:nvPr/>
        </p:nvSpPr>
        <p:spPr>
          <a:xfrm>
            <a:off x="2679786" y="4888709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287181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sz="1100" dirty="0"/>
          </a:p>
          <a:p>
            <a:endParaRPr lang="en-US" sz="2600" dirty="0"/>
          </a:p>
          <a:p>
            <a:r>
              <a:rPr lang="en-US" sz="2600" dirty="0"/>
              <a:t>4-6 problem sets (100%) </a:t>
            </a:r>
          </a:p>
          <a:p>
            <a:endParaRPr lang="en-US" sz="1000" dirty="0"/>
          </a:p>
          <a:p>
            <a:pPr lvl="1"/>
            <a:r>
              <a:rPr lang="en-US" sz="2600" dirty="0"/>
              <a:t>See collaboration policy on the web</a:t>
            </a:r>
          </a:p>
          <a:p>
            <a:pPr lvl="1"/>
            <a:endParaRPr lang="en-US" sz="1100" dirty="0"/>
          </a:p>
          <a:p>
            <a:pPr lvl="1"/>
            <a:r>
              <a:rPr lang="en-US" sz="2600" dirty="0"/>
              <a:t>Mix of theory and programming (in Python or MATLAB)</a:t>
            </a:r>
          </a:p>
          <a:p>
            <a:pPr lvl="1"/>
            <a:endParaRPr lang="en-US" sz="1200" dirty="0"/>
          </a:p>
          <a:p>
            <a:pPr lvl="1"/>
            <a:r>
              <a:rPr lang="en-US" sz="2600" dirty="0"/>
              <a:t>Available and turned in on eLearning</a:t>
            </a:r>
          </a:p>
          <a:p>
            <a:pPr lvl="1"/>
            <a:endParaRPr lang="en-US" sz="1200" dirty="0"/>
          </a:p>
          <a:p>
            <a:pPr lvl="1"/>
            <a:r>
              <a:rPr lang="en-US" sz="2600" dirty="0"/>
              <a:t>Approximately one assignment every two weeks</a:t>
            </a:r>
          </a:p>
          <a:p>
            <a:endParaRPr lang="en-US" sz="1000" dirty="0"/>
          </a:p>
          <a:p>
            <a:pPr marL="0" indent="0">
              <a:buNone/>
            </a:pPr>
            <a:br>
              <a:rPr lang="en-US" sz="2600" dirty="0"/>
            </a:br>
            <a:endParaRPr lang="en-US" sz="1000" dirty="0"/>
          </a:p>
          <a:p>
            <a:pPr marL="0" indent="0" algn="ctr">
              <a:buNone/>
            </a:pPr>
            <a:endParaRPr lang="en-US" sz="2400" i="1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en-US" sz="2400" i="1" dirty="0">
                <a:solidFill>
                  <a:schemeClr val="accent2"/>
                </a:solidFill>
              </a:rPr>
              <a:t>-subject to change-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859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D93E2-D414-4C10-9209-F4A0A66D4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this course is about...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F7648-F7A4-425F-A341-990378B13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000" dirty="0"/>
          </a:p>
          <a:p>
            <a:r>
              <a:rPr lang="en-US" dirty="0"/>
              <a:t>Problem solving using techniques from continuous optimization</a:t>
            </a:r>
          </a:p>
          <a:p>
            <a:endParaRPr lang="en-US" sz="1000" dirty="0"/>
          </a:p>
          <a:p>
            <a:pPr lvl="1"/>
            <a:r>
              <a:rPr lang="en-US" dirty="0"/>
              <a:t>Growth of AI, ML, and Data Science means that you are likely to encounter these problems in the real-world</a:t>
            </a:r>
          </a:p>
          <a:p>
            <a:pPr lvl="1"/>
            <a:endParaRPr lang="en-US" sz="1000" dirty="0"/>
          </a:p>
          <a:p>
            <a:pPr lvl="1"/>
            <a:r>
              <a:rPr lang="en-US" dirty="0"/>
              <a:t>Understand how continuous optimization techniques work and how to interpret their outputs</a:t>
            </a:r>
          </a:p>
          <a:p>
            <a:endParaRPr lang="en-US" sz="1000" dirty="0"/>
          </a:p>
          <a:p>
            <a:pPr lvl="1"/>
            <a:r>
              <a:rPr lang="en-US" dirty="0"/>
              <a:t>Emphasis is on understanding how to formulate problems and use convex optimization techniques to solve them</a:t>
            </a:r>
          </a:p>
          <a:p>
            <a:endParaRPr lang="en-US" sz="1000" dirty="0"/>
          </a:p>
          <a:p>
            <a:pPr lvl="1"/>
            <a:r>
              <a:rPr lang="en-US" dirty="0"/>
              <a:t>We’ll see a bit of the theory behind these methods too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90278F-FCD7-4D19-805B-D852CC960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168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126"/>
            <a:ext cx="8229600" cy="5546640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1200"/>
              </a:spcAft>
            </a:pPr>
            <a:r>
              <a:rPr lang="en-US" sz="2900" dirty="0"/>
              <a:t>Unconstrained optimization (partial derivatives, gradients, local versus global optimality)</a:t>
            </a:r>
          </a:p>
          <a:p>
            <a:pPr>
              <a:spcAft>
                <a:spcPts val="1200"/>
              </a:spcAft>
            </a:pPr>
            <a:r>
              <a:rPr lang="en-US" sz="2900" dirty="0"/>
              <a:t>Convex functions and gradient descent</a:t>
            </a:r>
          </a:p>
          <a:p>
            <a:pPr>
              <a:spcAft>
                <a:spcPts val="1200"/>
              </a:spcAft>
            </a:pPr>
            <a:r>
              <a:rPr lang="en-US" sz="2900" dirty="0"/>
              <a:t>Linear programming</a:t>
            </a:r>
          </a:p>
          <a:p>
            <a:pPr>
              <a:spcAft>
                <a:spcPts val="1200"/>
              </a:spcAft>
            </a:pPr>
            <a:r>
              <a:rPr lang="en-US" sz="2900" dirty="0"/>
              <a:t>Constrained convex optimization problems</a:t>
            </a:r>
          </a:p>
          <a:p>
            <a:pPr>
              <a:spcAft>
                <a:spcPts val="1200"/>
              </a:spcAft>
            </a:pPr>
            <a:r>
              <a:rPr lang="en-US" sz="2900" dirty="0"/>
              <a:t>Method of Lagrange multipliers</a:t>
            </a:r>
          </a:p>
          <a:p>
            <a:pPr>
              <a:spcAft>
                <a:spcPts val="1200"/>
              </a:spcAft>
            </a:pPr>
            <a:r>
              <a:rPr lang="en-US" sz="2900" dirty="0"/>
              <a:t>Projected gradient methods</a:t>
            </a:r>
          </a:p>
          <a:p>
            <a:pPr>
              <a:spcAft>
                <a:spcPts val="1200"/>
              </a:spcAft>
            </a:pPr>
            <a:r>
              <a:rPr lang="en-US" sz="2900" dirty="0"/>
              <a:t>Frank-Wolfe/Method of conditional gradients</a:t>
            </a:r>
          </a:p>
          <a:p>
            <a:pPr>
              <a:spcAft>
                <a:spcPts val="1200"/>
              </a:spcAft>
            </a:pPr>
            <a:r>
              <a:rPr lang="en-US" sz="2900" dirty="0"/>
              <a:t>Second order methods: Newton, </a:t>
            </a:r>
            <a:r>
              <a:rPr lang="en-US" sz="2900" dirty="0" err="1"/>
              <a:t>quasiNewton</a:t>
            </a:r>
            <a:r>
              <a:rPr lang="en-US" sz="2900" dirty="0"/>
              <a:t>, BFGS</a:t>
            </a:r>
          </a:p>
          <a:p>
            <a:pPr>
              <a:spcAft>
                <a:spcPts val="1200"/>
              </a:spcAft>
            </a:pPr>
            <a:r>
              <a:rPr lang="en-US" sz="2900" dirty="0"/>
              <a:t>Proximal gradient descent</a:t>
            </a:r>
          </a:p>
          <a:p>
            <a:pPr>
              <a:spcAft>
                <a:spcPts val="1200"/>
              </a:spcAft>
            </a:pPr>
            <a:r>
              <a:rPr lang="en-US" sz="2900" dirty="0"/>
              <a:t>Semidefinite programming / duality</a:t>
            </a:r>
          </a:p>
          <a:p>
            <a:pPr>
              <a:spcAft>
                <a:spcPts val="1200"/>
              </a:spcAft>
            </a:pPr>
            <a:r>
              <a:rPr lang="en-US" sz="2900" dirty="0"/>
              <a:t>Submodular optimization</a:t>
            </a:r>
          </a:p>
          <a:p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326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2D4D6A5-376E-493D-8AA0-55C97A1B5F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022107"/>
            <a:ext cx="7772400" cy="1704226"/>
          </a:xfrm>
        </p:spPr>
        <p:txBody>
          <a:bodyPr/>
          <a:lstStyle/>
          <a:p>
            <a:r>
              <a:rPr lang="en-US" dirty="0"/>
              <a:t>Today: Calculus Refresher</a:t>
            </a:r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2B803F5A-D997-47BD-866B-1F37C9413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C68DACDF-E1A9-A04C-A5FF-FC2443684BF5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11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Univariate Calculus Review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Given a differentiable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en-US" dirty="0"/>
                      <m:t>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nor/>
                      </m:rPr>
                      <a:rPr lang="en-US" dirty="0"/>
                      <m:t>ℝ</m:t>
                    </m:r>
                  </m:oMath>
                </a14:m>
                <a:r>
                  <a:rPr lang="en-US" dirty="0"/>
                  <a:t>, how do you find its </a:t>
                </a:r>
                <a:r>
                  <a:rPr lang="en-US" b="1" dirty="0">
                    <a:solidFill>
                      <a:srgbClr val="FF0000"/>
                    </a:solidFill>
                  </a:rPr>
                  <a:t>global minimum</a:t>
                </a:r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487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1A07B18-DB1A-4E3C-942F-81C1DA2CE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391" y="2375390"/>
            <a:ext cx="7279860" cy="3934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Univariate Calculus Review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Given a differentiable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en-US" dirty="0"/>
                      <m:t>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nor/>
                      </m:rPr>
                      <a:rPr lang="en-US" dirty="0"/>
                      <m:t>ℝ</m:t>
                    </m:r>
                  </m:oMath>
                </a14:m>
                <a:r>
                  <a:rPr lang="en-US" dirty="0"/>
                  <a:t>, how do you find its </a:t>
                </a:r>
                <a:r>
                  <a:rPr lang="en-US" b="1" dirty="0">
                    <a:solidFill>
                      <a:srgbClr val="FF0000"/>
                    </a:solidFill>
                  </a:rPr>
                  <a:t>global minimum</a:t>
                </a:r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543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1956</Words>
  <Application>Microsoft Office PowerPoint</Application>
  <PresentationFormat>On-screen Show (4:3)</PresentationFormat>
  <Paragraphs>338</Paragraphs>
  <Slides>35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Cambria Math</vt:lpstr>
      <vt:lpstr>Office Theme</vt:lpstr>
      <vt:lpstr>CS 7301 Convex Optimization</vt:lpstr>
      <vt:lpstr>Course Info.</vt:lpstr>
      <vt:lpstr>Prerequisites</vt:lpstr>
      <vt:lpstr>Grading</vt:lpstr>
      <vt:lpstr>What this course is about...</vt:lpstr>
      <vt:lpstr>Course Topics</vt:lpstr>
      <vt:lpstr>Today: Calculus Refresher</vt:lpstr>
      <vt:lpstr>Univariate Calculus Review</vt:lpstr>
      <vt:lpstr>Univariate Calculus Review</vt:lpstr>
      <vt:lpstr>Univariate Calculus Review</vt:lpstr>
      <vt:lpstr>Univariate Calculus Review</vt:lpstr>
      <vt:lpstr>Simple Derivatives</vt:lpstr>
      <vt:lpstr>Min vs. Inf</vt:lpstr>
      <vt:lpstr>Min vs. Inf</vt:lpstr>
      <vt:lpstr>Min vs. Inf</vt:lpstr>
      <vt:lpstr>Optima Under Simple Constraints</vt:lpstr>
      <vt:lpstr>Optima Under Simple Constraints</vt:lpstr>
      <vt:lpstr>Optima Under Simple Constraints</vt:lpstr>
      <vt:lpstr>Multivariable Calculus Review</vt:lpstr>
      <vt:lpstr>Vectors and Matrices</vt:lpstr>
      <vt:lpstr>Partial Derivatives</vt:lpstr>
      <vt:lpstr>Multivariate Chain Rule</vt:lpstr>
      <vt:lpstr>Gradients</vt:lpstr>
      <vt:lpstr>Directional Derivatives</vt:lpstr>
      <vt:lpstr>Directional Derivatives</vt:lpstr>
      <vt:lpstr>Directional Derivatives</vt:lpstr>
      <vt:lpstr>Directional Derivatives</vt:lpstr>
      <vt:lpstr>Directional Derivatives</vt:lpstr>
      <vt:lpstr>Local Optima</vt:lpstr>
      <vt:lpstr>Local Optima</vt:lpstr>
      <vt:lpstr>Multivariable Calculus Review</vt:lpstr>
      <vt:lpstr>Hessian Matrix</vt:lpstr>
      <vt:lpstr>Hessian Matrix</vt:lpstr>
      <vt:lpstr>Constrained Optimization</vt:lpstr>
      <vt:lpstr>Constrained Optimization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4301 Numerical Methods in Machine Learning and Data Science</dc:title>
  <dc:creator>Nicholas Ruozzi</dc:creator>
  <cp:lastModifiedBy>Ruozzi, Nicholas</cp:lastModifiedBy>
  <cp:revision>17</cp:revision>
  <dcterms:created xsi:type="dcterms:W3CDTF">2020-08-17T14:18:50Z</dcterms:created>
  <dcterms:modified xsi:type="dcterms:W3CDTF">2021-08-26T15:47:13Z</dcterms:modified>
</cp:coreProperties>
</file>