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31" r:id="rId3"/>
    <p:sldId id="274" r:id="rId4"/>
    <p:sldId id="309" r:id="rId5"/>
    <p:sldId id="313" r:id="rId6"/>
    <p:sldId id="310" r:id="rId7"/>
    <p:sldId id="311" r:id="rId8"/>
    <p:sldId id="312" r:id="rId9"/>
    <p:sldId id="314" r:id="rId10"/>
    <p:sldId id="308" r:id="rId11"/>
    <p:sldId id="299" r:id="rId12"/>
    <p:sldId id="341" r:id="rId13"/>
    <p:sldId id="334" r:id="rId14"/>
    <p:sldId id="332" r:id="rId15"/>
    <p:sldId id="333" r:id="rId16"/>
    <p:sldId id="335" r:id="rId17"/>
    <p:sldId id="336" r:id="rId18"/>
    <p:sldId id="338" r:id="rId19"/>
    <p:sldId id="339" r:id="rId20"/>
    <p:sldId id="340" r:id="rId21"/>
    <p:sldId id="347" r:id="rId22"/>
    <p:sldId id="343" r:id="rId23"/>
    <p:sldId id="344" r:id="rId24"/>
    <p:sldId id="345" r:id="rId25"/>
    <p:sldId id="346" r:id="rId26"/>
    <p:sldId id="34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86134" autoAdjust="0"/>
  </p:normalViewPr>
  <p:slideViewPr>
    <p:cSldViewPr snapToGrid="0" snapToObjects="1">
      <p:cViewPr varScale="1">
        <p:scale>
          <a:sx n="158" d="100"/>
          <a:sy n="158" d="100"/>
        </p:scale>
        <p:origin x="189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Convex Sets and Functions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517277" cy="3630292"/>
              </a:xfrm>
            </p:spPr>
            <p:txBody>
              <a:bodyPr/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combination</a:t>
                </a:r>
                <a:r>
                  <a:rPr lang="en-US" b="0" dirty="0"/>
                  <a:t> of the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be the set of 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/>
                  <a:t> that can be obtaine</a:t>
                </a:r>
                <a:r>
                  <a:rPr lang="en-US" dirty="0"/>
                  <a:t>d as a convex combination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is a convex set 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hull</a:t>
                </a:r>
                <a:r>
                  <a:rPr lang="en-US" dirty="0"/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517277" cy="3630292"/>
              </a:xfrm>
              <a:blipFill>
                <a:blip r:embed="rId2"/>
                <a:stretch>
                  <a:fillRect l="-1002" t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EEA3EC-0785-4D5A-8AD6-83900CF0FAEC}"/>
              </a:ext>
            </a:extLst>
          </p:cNvPr>
          <p:cNvGrpSpPr/>
          <p:nvPr/>
        </p:nvGrpSpPr>
        <p:grpSpPr>
          <a:xfrm>
            <a:off x="3244690" y="4558234"/>
            <a:ext cx="2368303" cy="1727500"/>
            <a:chOff x="1018674" y="4708165"/>
            <a:chExt cx="2238195" cy="149611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C8E2E4-A065-46DA-943D-1AE42D40198D}"/>
                </a:ext>
              </a:extLst>
            </p:cNvPr>
            <p:cNvSpPr/>
            <p:nvPr/>
          </p:nvSpPr>
          <p:spPr>
            <a:xfrm>
              <a:off x="1060101" y="4762919"/>
              <a:ext cx="2145323" cy="1391696"/>
            </a:xfrm>
            <a:custGeom>
              <a:avLst/>
              <a:gdLst>
                <a:gd name="connsiteX0" fmla="*/ 0 w 2145323"/>
                <a:gd name="connsiteY0" fmla="*/ 748602 h 1391696"/>
                <a:gd name="connsiteX1" fmla="*/ 532563 w 2145323"/>
                <a:gd name="connsiteY1" fmla="*/ 1391696 h 1391696"/>
                <a:gd name="connsiteX2" fmla="*/ 1934308 w 2145323"/>
                <a:gd name="connsiteY2" fmla="*/ 753626 h 1391696"/>
                <a:gd name="connsiteX3" fmla="*/ 2145323 w 2145323"/>
                <a:gd name="connsiteY3" fmla="*/ 286378 h 1391696"/>
                <a:gd name="connsiteX4" fmla="*/ 1296237 w 2145323"/>
                <a:gd name="connsiteY4" fmla="*/ 0 h 1391696"/>
                <a:gd name="connsiteX5" fmla="*/ 401934 w 2145323"/>
                <a:gd name="connsiteY5" fmla="*/ 236136 h 1391696"/>
                <a:gd name="connsiteX6" fmla="*/ 0 w 2145323"/>
                <a:gd name="connsiteY6" fmla="*/ 748602 h 139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323" h="1391696">
                  <a:moveTo>
                    <a:pt x="0" y="748602"/>
                  </a:moveTo>
                  <a:lnTo>
                    <a:pt x="532563" y="1391696"/>
                  </a:lnTo>
                  <a:lnTo>
                    <a:pt x="1934308" y="753626"/>
                  </a:lnTo>
                  <a:lnTo>
                    <a:pt x="2145323" y="286378"/>
                  </a:lnTo>
                  <a:lnTo>
                    <a:pt x="1296237" y="0"/>
                  </a:lnTo>
                  <a:lnTo>
                    <a:pt x="401934" y="236136"/>
                  </a:lnTo>
                  <a:lnTo>
                    <a:pt x="0" y="74860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0977D1-D8C0-48FA-8E13-8B23F40D0715}"/>
                </a:ext>
              </a:extLst>
            </p:cNvPr>
            <p:cNvSpPr/>
            <p:nvPr/>
          </p:nvSpPr>
          <p:spPr>
            <a:xfrm>
              <a:off x="1407695" y="4954603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4A8700-5D05-4033-8AE0-DC0F662C05B9}"/>
                </a:ext>
              </a:extLst>
            </p:cNvPr>
            <p:cNvSpPr/>
            <p:nvPr/>
          </p:nvSpPr>
          <p:spPr>
            <a:xfrm>
              <a:off x="1018674" y="5468044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379498-1204-4D0D-848B-F8AAA4CFB1FB}"/>
                </a:ext>
              </a:extLst>
            </p:cNvPr>
            <p:cNvSpPr/>
            <p:nvPr/>
          </p:nvSpPr>
          <p:spPr>
            <a:xfrm>
              <a:off x="1884947" y="5566704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5E811F-C3C0-4B8C-834D-E39EEFE753AD}"/>
                </a:ext>
              </a:extLst>
            </p:cNvPr>
            <p:cNvSpPr/>
            <p:nvPr/>
          </p:nvSpPr>
          <p:spPr>
            <a:xfrm>
              <a:off x="2319048" y="5202853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8A53EF-A7DA-44C1-922E-0CA2646BAF17}"/>
                </a:ext>
              </a:extLst>
            </p:cNvPr>
            <p:cNvSpPr/>
            <p:nvPr/>
          </p:nvSpPr>
          <p:spPr>
            <a:xfrm>
              <a:off x="3156285" y="5000688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74BA43-C577-4158-B28C-04D719894BD4}"/>
                </a:ext>
              </a:extLst>
            </p:cNvPr>
            <p:cNvSpPr/>
            <p:nvPr/>
          </p:nvSpPr>
          <p:spPr>
            <a:xfrm>
              <a:off x="2306374" y="4708165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360A6A-AE2B-4D3D-9873-884779FF1D82}"/>
                </a:ext>
              </a:extLst>
            </p:cNvPr>
            <p:cNvSpPr/>
            <p:nvPr/>
          </p:nvSpPr>
          <p:spPr>
            <a:xfrm>
              <a:off x="1544695" y="6105624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51F062-8E57-4665-8658-47A7E6D5DEC0}"/>
                </a:ext>
              </a:extLst>
            </p:cNvPr>
            <p:cNvSpPr/>
            <p:nvPr/>
          </p:nvSpPr>
          <p:spPr>
            <a:xfrm>
              <a:off x="2943726" y="5468044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67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convex set and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called </a:t>
                </a:r>
                <a:r>
                  <a:rPr lang="en-US" b="1" dirty="0">
                    <a:solidFill>
                      <a:srgbClr val="FF0000"/>
                    </a:solidFill>
                  </a:rPr>
                  <a:t>concave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74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7336CA7-EDA2-4810-94C9-F23AF42BC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38" y="2603168"/>
            <a:ext cx="7434004" cy="4025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convex set and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0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twice continuously differentiable </a:t>
                </a:r>
                <a:r>
                  <a:rPr lang="en-US" b="1" dirty="0">
                    <a:solidFill>
                      <a:srgbClr val="FF0000"/>
                    </a:solidFill>
                  </a:rPr>
                  <a:t>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convex set and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This is likely the definition that you saw in high school Calculus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93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1067-BEC7-48E3-B638-72F8C30D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CBD9-F70F-4A6E-B506-6309CF61A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Which of the following functions are convex?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CBD9-F70F-4A6E-B506-6309CF61A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BFA0-ADC2-4701-A390-5CD1EC3E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9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1067-BEC7-48E3-B638-72F8C30D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CBD9-F70F-4A6E-B506-6309CF61A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Which of the following functions are convex?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,0)</m:t>
                        </m:r>
                      </m:e>
                    </m:func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CBD9-F70F-4A6E-B506-6309CF61A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BFA0-ADC2-4701-A390-5CD1EC3E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6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Nonnegative weighted sums</a:t>
                </a:r>
                <a:r>
                  <a:rPr lang="en-US" dirty="0"/>
                  <a:t> of convex functions are convex, i.e.,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are convex functions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2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Composition with an affine function</a:t>
                </a:r>
                <a:r>
                  <a:rPr lang="en-US" dirty="0"/>
                  <a:t>, i.e.,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Pointwise maximum</a:t>
                </a:r>
                <a:r>
                  <a:rPr lang="en-US" dirty="0"/>
                  <a:t> of convex functions are convex, i.e.,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are convex functions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6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Pointwise supremum</a:t>
                </a:r>
                <a:r>
                  <a:rPr lang="en-US" dirty="0"/>
                  <a:t>, i.e.,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each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DA17-CB98-4981-A8AF-A78963E6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Going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B7C1D-41AA-4013-892E-0F0EA8BD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Multivariable calculus tells us where to look for global optima, but our goal is to design algorithms that can actually find one!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This is inherently different than combinatorial optimization, the true solution may be given by a real number,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which we might not even be able to represent in closed form!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Our notions of what it means to solve these problems needs to be different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What makes an optimization problem easy?  What makes an optimization problem hard?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B7C1D-41AA-4013-892E-0F0EA8BD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14ED6-F016-44E3-BC8D-B23ABC9B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3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Minimization of a convex function</a:t>
                </a:r>
                <a:r>
                  <a:rPr lang="en-US" dirty="0"/>
                  <a:t>, i.e.,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jointly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some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  <a:p>
                <a:pPr marL="0" indent="0">
                  <a:buNone/>
                </a:pPr>
                <a:r>
                  <a:rPr lang="en-US" dirty="0"/>
                  <a:t>     Note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&gt;−∞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&gt;−∞</m:t>
                    </m:r>
                  </m:oMath>
                </a14:m>
                <a:r>
                  <a:rPr lang="en-US" dirty="0"/>
                  <a:t> for</a:t>
                </a:r>
                <a:br>
                  <a:rPr lang="en-US" dirty="0"/>
                </a:br>
                <a:r>
                  <a:rPr lang="en-US" dirty="0"/>
                  <a:t>    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9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Minimization of a convex function</a:t>
                </a:r>
                <a:r>
                  <a:rPr lang="en-US" dirty="0"/>
                  <a:t>, i.e.,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jointly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some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  <a:p>
                <a:pPr marL="0" indent="0">
                  <a:buNone/>
                </a:pPr>
                <a:r>
                  <a:rPr lang="en-US" dirty="0"/>
                  <a:t>     Note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&gt;−∞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&gt;−∞</m:t>
                    </m:r>
                  </m:oMath>
                </a14:m>
                <a:r>
                  <a:rPr lang="en-US" dirty="0"/>
                  <a:t> for</a:t>
                </a:r>
                <a:br>
                  <a:rPr lang="en-US" dirty="0"/>
                </a:br>
                <a:r>
                  <a:rPr lang="en-US" dirty="0"/>
                  <a:t>    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Proof: </a:t>
                </a:r>
              </a:p>
              <a:p>
                <a:pPr marL="0" indent="0">
                  <a:buNone/>
                </a:pPr>
                <a:r>
                  <a:rPr lang="en-US" dirty="0"/>
                  <a:t>     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Argue as in the previous proofs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17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Proof: see Boyd 3.3.1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0AD3644-60D2-43F6-A05E-39A28D393F3E}"/>
              </a:ext>
            </a:extLst>
          </p:cNvPr>
          <p:cNvSpPr/>
          <p:nvPr/>
        </p:nvSpPr>
        <p:spPr>
          <a:xfrm rot="16200000">
            <a:off x="4506732" y="1294732"/>
            <a:ext cx="582095" cy="297258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3B065-F890-4B69-8D96-E3CB7FDE1F6D}"/>
                  </a:ext>
                </a:extLst>
              </p:cNvPr>
              <p:cNvSpPr txBox="1"/>
              <p:nvPr/>
            </p:nvSpPr>
            <p:spPr>
              <a:xfrm>
                <a:off x="3412719" y="3282834"/>
                <a:ext cx="27701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First order Taylor expansion: this is the best linear approximator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3B065-F890-4B69-8D96-E3CB7FDE1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19" y="3282834"/>
                <a:ext cx="2770117" cy="1200329"/>
              </a:xfrm>
              <a:prstGeom prst="rect">
                <a:avLst/>
              </a:prstGeom>
              <a:blipFill>
                <a:blip r:embed="rId3"/>
                <a:stretch>
                  <a:fillRect l="-661" t="-3061" r="-1982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25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9AB56D0-5740-4028-ABB5-18FC6AB2D02E}"/>
              </a:ext>
            </a:extLst>
          </p:cNvPr>
          <p:cNvSpPr/>
          <p:nvPr/>
        </p:nvSpPr>
        <p:spPr>
          <a:xfrm>
            <a:off x="2094397" y="3103126"/>
            <a:ext cx="4883285" cy="2188722"/>
          </a:xfrm>
          <a:custGeom>
            <a:avLst/>
            <a:gdLst>
              <a:gd name="connsiteX0" fmla="*/ 0 w 4883285"/>
              <a:gd name="connsiteY0" fmla="*/ 0 h 1585920"/>
              <a:gd name="connsiteX1" fmla="*/ 1916349 w 4883285"/>
              <a:gd name="connsiteY1" fmla="*/ 1585608 h 1585920"/>
              <a:gd name="connsiteX2" fmla="*/ 4883285 w 4883285"/>
              <a:gd name="connsiteY2" fmla="*/ 107004 h 15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285" h="1585920">
                <a:moveTo>
                  <a:pt x="0" y="0"/>
                </a:moveTo>
                <a:cubicBezTo>
                  <a:pt x="551234" y="783887"/>
                  <a:pt x="1102468" y="1567774"/>
                  <a:pt x="1916349" y="1585608"/>
                </a:cubicBezTo>
                <a:cubicBezTo>
                  <a:pt x="2730230" y="1603442"/>
                  <a:pt x="3806757" y="855223"/>
                  <a:pt x="4883285" y="10700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2DA175-91DA-40BF-83EE-AED96554A25D}"/>
              </a:ext>
            </a:extLst>
          </p:cNvPr>
          <p:cNvCxnSpPr>
            <a:cxnSpLocks/>
          </p:cNvCxnSpPr>
          <p:nvPr/>
        </p:nvCxnSpPr>
        <p:spPr>
          <a:xfrm flipV="1">
            <a:off x="1828800" y="3914014"/>
            <a:ext cx="5830516" cy="23832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63D186B-A397-4ED5-AD8E-3AC0D1F11C23}"/>
              </a:ext>
            </a:extLst>
          </p:cNvPr>
          <p:cNvSpPr/>
          <p:nvPr/>
        </p:nvSpPr>
        <p:spPr>
          <a:xfrm>
            <a:off x="4513634" y="5105652"/>
            <a:ext cx="116732" cy="126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C03E6D-A37F-4238-ACB0-E855F26D5E9A}"/>
                  </a:ext>
                </a:extLst>
              </p:cNvPr>
              <p:cNvSpPr txBox="1"/>
              <p:nvPr/>
            </p:nvSpPr>
            <p:spPr>
              <a:xfrm>
                <a:off x="6896421" y="2925071"/>
                <a:ext cx="693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C03E6D-A37F-4238-ACB0-E855F26D5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421" y="2925071"/>
                <a:ext cx="69371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02CA1-BAA3-44FD-8832-5DBF83FC1CBD}"/>
                  </a:ext>
                </a:extLst>
              </p:cNvPr>
              <p:cNvSpPr txBox="1"/>
              <p:nvPr/>
            </p:nvSpPr>
            <p:spPr>
              <a:xfrm>
                <a:off x="717452" y="5490417"/>
                <a:ext cx="2239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02CA1-BAA3-44FD-8832-5DBF83FC1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2" y="5490417"/>
                <a:ext cx="223933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BB1084-C94C-4A5F-96DD-77211D7145AF}"/>
                  </a:ext>
                </a:extLst>
              </p:cNvPr>
              <p:cNvSpPr txBox="1"/>
              <p:nvPr/>
            </p:nvSpPr>
            <p:spPr>
              <a:xfrm>
                <a:off x="4386308" y="466271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BB1084-C94C-4A5F-96DD-77211D71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08" y="4662718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539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s for Section 12.7">
            <a:extLst>
              <a:ext uri="{FF2B5EF4-FFF2-40B4-BE49-F238E27FC236}">
                <a16:creationId xmlns:a16="http://schemas.microsoft.com/office/drawing/2014/main" id="{2042A4CA-6D61-4C6E-B012-C7A393C7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51" y="2206095"/>
            <a:ext cx="5243209" cy="43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9AED2-DA89-49FE-BA4F-415B941173B5}"/>
              </a:ext>
            </a:extLst>
          </p:cNvPr>
          <p:cNvSpPr txBox="1"/>
          <p:nvPr/>
        </p:nvSpPr>
        <p:spPr>
          <a:xfrm>
            <a:off x="6212998" y="6047932"/>
            <a:ext cx="315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Lane </a:t>
            </a:r>
            <a:r>
              <a:rPr lang="en-US" sz="1400" dirty="0" err="1"/>
              <a:t>Vosbury</a:t>
            </a:r>
            <a:r>
              <a:rPr lang="en-US" sz="1400" dirty="0"/>
              <a:t>, Seminole State College</a:t>
            </a:r>
          </a:p>
        </p:txBody>
      </p:sp>
    </p:spTree>
    <p:extLst>
      <p:ext uri="{BB962C8B-B14F-4D97-AF65-F5344CB8AC3E}">
        <p14:creationId xmlns:p14="http://schemas.microsoft.com/office/powerpoint/2010/main" val="379892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twice continuously differentiable function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 its Hessian matrix is </a:t>
                </a:r>
                <a:r>
                  <a:rPr lang="en-US" b="1" dirty="0">
                    <a:solidFill>
                      <a:srgbClr val="FF0000"/>
                    </a:solidFill>
                  </a:rPr>
                  <a:t>positive semidefinite </a:t>
                </a:r>
                <a:r>
                  <a:rPr lang="en-US" dirty="0"/>
                  <a:t>at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positive semidefinite if all of its </a:t>
                </a:r>
                <a:r>
                  <a:rPr lang="en-US" b="1" dirty="0">
                    <a:solidFill>
                      <a:srgbClr val="FF0000"/>
                    </a:solidFill>
                  </a:rPr>
                  <a:t>eigenvalues</a:t>
                </a:r>
                <a:r>
                  <a:rPr lang="en-US" dirty="0"/>
                  <a:t> are nonnegative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7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63E89-DA51-4486-A55C-114771094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for every pair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any point on the line segment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That is,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63E89-DA51-4486-A55C-114771094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A302645-65E1-46E5-A76B-E92BFA247BC6}"/>
              </a:ext>
            </a:extLst>
          </p:cNvPr>
          <p:cNvSpPr/>
          <p:nvPr/>
        </p:nvSpPr>
        <p:spPr>
          <a:xfrm>
            <a:off x="1868127" y="3917083"/>
            <a:ext cx="1671484" cy="124869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4D42EF-3C9C-4A40-804E-CF70106A5D7D}"/>
              </a:ext>
            </a:extLst>
          </p:cNvPr>
          <p:cNvSpPr/>
          <p:nvPr/>
        </p:nvSpPr>
        <p:spPr>
          <a:xfrm>
            <a:off x="5309421" y="3617200"/>
            <a:ext cx="2163096" cy="1848464"/>
          </a:xfrm>
          <a:custGeom>
            <a:avLst/>
            <a:gdLst>
              <a:gd name="connsiteX0" fmla="*/ 521109 w 2979174"/>
              <a:gd name="connsiteY0" fmla="*/ 324464 h 3038168"/>
              <a:gd name="connsiteX1" fmla="*/ 1897626 w 2979174"/>
              <a:gd name="connsiteY1" fmla="*/ 0 h 3038168"/>
              <a:gd name="connsiteX2" fmla="*/ 2979174 w 2979174"/>
              <a:gd name="connsiteY2" fmla="*/ 894735 h 3038168"/>
              <a:gd name="connsiteX3" fmla="*/ 1248696 w 2979174"/>
              <a:gd name="connsiteY3" fmla="*/ 3038168 h 3038168"/>
              <a:gd name="connsiteX4" fmla="*/ 1504335 w 2979174"/>
              <a:gd name="connsiteY4" fmla="*/ 1278193 h 3038168"/>
              <a:gd name="connsiteX5" fmla="*/ 0 w 2979174"/>
              <a:gd name="connsiteY5" fmla="*/ 1858297 h 3038168"/>
              <a:gd name="connsiteX6" fmla="*/ 521109 w 2979174"/>
              <a:gd name="connsiteY6" fmla="*/ 324464 h 30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174" h="3038168">
                <a:moveTo>
                  <a:pt x="521109" y="324464"/>
                </a:moveTo>
                <a:lnTo>
                  <a:pt x="1897626" y="0"/>
                </a:lnTo>
                <a:lnTo>
                  <a:pt x="2979174" y="894735"/>
                </a:lnTo>
                <a:lnTo>
                  <a:pt x="1248696" y="3038168"/>
                </a:lnTo>
                <a:lnTo>
                  <a:pt x="1504335" y="1278193"/>
                </a:lnTo>
                <a:lnTo>
                  <a:pt x="0" y="1858297"/>
                </a:lnTo>
                <a:lnTo>
                  <a:pt x="521109" y="3244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E489C-07C9-4528-9BDD-08F4C9B0D52B}"/>
              </a:ext>
            </a:extLst>
          </p:cNvPr>
          <p:cNvSpPr txBox="1"/>
          <p:nvPr/>
        </p:nvSpPr>
        <p:spPr>
          <a:xfrm>
            <a:off x="2098351" y="5755544"/>
            <a:ext cx="12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 Set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EBB0EC-3A0E-409F-9821-D6800D6400FB}"/>
              </a:ext>
            </a:extLst>
          </p:cNvPr>
          <p:cNvSpPr txBox="1"/>
          <p:nvPr/>
        </p:nvSpPr>
        <p:spPr>
          <a:xfrm>
            <a:off x="5503322" y="5758757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Convex Set</a:t>
            </a:r>
          </a:p>
        </p:txBody>
      </p:sp>
    </p:spTree>
    <p:extLst>
      <p:ext uri="{BB962C8B-B14F-4D97-AF65-F5344CB8AC3E}">
        <p14:creationId xmlns:p14="http://schemas.microsoft.com/office/powerpoint/2010/main" val="357072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63E89-DA51-4486-A55C-114771094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for every pair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any point on the line segment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That is,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63E89-DA51-4486-A55C-114771094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A302645-65E1-46E5-A76B-E92BFA247BC6}"/>
              </a:ext>
            </a:extLst>
          </p:cNvPr>
          <p:cNvSpPr/>
          <p:nvPr/>
        </p:nvSpPr>
        <p:spPr>
          <a:xfrm>
            <a:off x="1868127" y="3917083"/>
            <a:ext cx="1671484" cy="124869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4D42EF-3C9C-4A40-804E-CF70106A5D7D}"/>
              </a:ext>
            </a:extLst>
          </p:cNvPr>
          <p:cNvSpPr/>
          <p:nvPr/>
        </p:nvSpPr>
        <p:spPr>
          <a:xfrm>
            <a:off x="5309421" y="3617200"/>
            <a:ext cx="2163096" cy="1848464"/>
          </a:xfrm>
          <a:custGeom>
            <a:avLst/>
            <a:gdLst>
              <a:gd name="connsiteX0" fmla="*/ 521109 w 2979174"/>
              <a:gd name="connsiteY0" fmla="*/ 324464 h 3038168"/>
              <a:gd name="connsiteX1" fmla="*/ 1897626 w 2979174"/>
              <a:gd name="connsiteY1" fmla="*/ 0 h 3038168"/>
              <a:gd name="connsiteX2" fmla="*/ 2979174 w 2979174"/>
              <a:gd name="connsiteY2" fmla="*/ 894735 h 3038168"/>
              <a:gd name="connsiteX3" fmla="*/ 1248696 w 2979174"/>
              <a:gd name="connsiteY3" fmla="*/ 3038168 h 3038168"/>
              <a:gd name="connsiteX4" fmla="*/ 1504335 w 2979174"/>
              <a:gd name="connsiteY4" fmla="*/ 1278193 h 3038168"/>
              <a:gd name="connsiteX5" fmla="*/ 0 w 2979174"/>
              <a:gd name="connsiteY5" fmla="*/ 1858297 h 3038168"/>
              <a:gd name="connsiteX6" fmla="*/ 521109 w 2979174"/>
              <a:gd name="connsiteY6" fmla="*/ 324464 h 30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174" h="3038168">
                <a:moveTo>
                  <a:pt x="521109" y="324464"/>
                </a:moveTo>
                <a:lnTo>
                  <a:pt x="1897626" y="0"/>
                </a:lnTo>
                <a:lnTo>
                  <a:pt x="2979174" y="894735"/>
                </a:lnTo>
                <a:lnTo>
                  <a:pt x="1248696" y="3038168"/>
                </a:lnTo>
                <a:lnTo>
                  <a:pt x="1504335" y="1278193"/>
                </a:lnTo>
                <a:lnTo>
                  <a:pt x="0" y="1858297"/>
                </a:lnTo>
                <a:lnTo>
                  <a:pt x="521109" y="3244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E489C-07C9-4528-9BDD-08F4C9B0D52B}"/>
              </a:ext>
            </a:extLst>
          </p:cNvPr>
          <p:cNvSpPr txBox="1"/>
          <p:nvPr/>
        </p:nvSpPr>
        <p:spPr>
          <a:xfrm>
            <a:off x="2098351" y="5755544"/>
            <a:ext cx="12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 Set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EBB0EC-3A0E-409F-9821-D6800D6400FB}"/>
              </a:ext>
            </a:extLst>
          </p:cNvPr>
          <p:cNvSpPr txBox="1"/>
          <p:nvPr/>
        </p:nvSpPr>
        <p:spPr>
          <a:xfrm>
            <a:off x="5503322" y="5758757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Convex Set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19B057-FAA2-4D24-B44E-7081FFEC2745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5309421" y="4747909"/>
            <a:ext cx="906644" cy="7177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6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Line Segments: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∈[0,1]}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Lines, planes, hyperplanes, etc. also define convex sets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DB43B-8B52-4C89-B788-4520915FCFEE}"/>
              </a:ext>
            </a:extLst>
          </p:cNvPr>
          <p:cNvCxnSpPr>
            <a:cxnSpLocks/>
          </p:cNvCxnSpPr>
          <p:nvPr/>
        </p:nvCxnSpPr>
        <p:spPr>
          <a:xfrm>
            <a:off x="3296653" y="3212432"/>
            <a:ext cx="3453063" cy="1118936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70F3D-1481-486C-B190-0A8294C6424D}"/>
                  </a:ext>
                </a:extLst>
              </p:cNvPr>
              <p:cNvSpPr txBox="1"/>
              <p:nvPr/>
            </p:nvSpPr>
            <p:spPr>
              <a:xfrm>
                <a:off x="2928668" y="26323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70F3D-1481-486C-B190-0A8294C64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668" y="2632338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29CE95-BE91-405E-8CF7-35D9D89DE706}"/>
                  </a:ext>
                </a:extLst>
              </p:cNvPr>
              <p:cNvSpPr txBox="1"/>
              <p:nvPr/>
            </p:nvSpPr>
            <p:spPr>
              <a:xfrm>
                <a:off x="6749716" y="454213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29CE95-BE91-405E-8CF7-35D9D89D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16" y="4542130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6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Half spaces: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≤0}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70F3D-1481-486C-B190-0A8294C6424D}"/>
                  </a:ext>
                </a:extLst>
              </p:cNvPr>
              <p:cNvSpPr txBox="1"/>
              <p:nvPr/>
            </p:nvSpPr>
            <p:spPr>
              <a:xfrm>
                <a:off x="6282813" y="6083963"/>
                <a:ext cx="1506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70F3D-1481-486C-B190-0A8294C64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13" y="6083963"/>
                <a:ext cx="15061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6A0C06-FCC3-435A-8CAD-3DA8893C2AF1}"/>
              </a:ext>
            </a:extLst>
          </p:cNvPr>
          <p:cNvSpPr/>
          <p:nvPr/>
        </p:nvSpPr>
        <p:spPr>
          <a:xfrm>
            <a:off x="-3212432" y="-1034716"/>
            <a:ext cx="10840453" cy="8771021"/>
          </a:xfrm>
          <a:custGeom>
            <a:avLst/>
            <a:gdLst>
              <a:gd name="connsiteX0" fmla="*/ 1070810 w 3946357"/>
              <a:gd name="connsiteY0" fmla="*/ 0 h 1961148"/>
              <a:gd name="connsiteX1" fmla="*/ 0 w 3946357"/>
              <a:gd name="connsiteY1" fmla="*/ 1696453 h 1961148"/>
              <a:gd name="connsiteX2" fmla="*/ 3946357 w 3946357"/>
              <a:gd name="connsiteY2" fmla="*/ 1961148 h 1961148"/>
              <a:gd name="connsiteX3" fmla="*/ 1070810 w 3946357"/>
              <a:gd name="connsiteY3" fmla="*/ 0 h 19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357" h="1961148">
                <a:moveTo>
                  <a:pt x="1070810" y="0"/>
                </a:moveTo>
                <a:lnTo>
                  <a:pt x="0" y="1696453"/>
                </a:lnTo>
                <a:lnTo>
                  <a:pt x="3946357" y="1961148"/>
                </a:lnTo>
                <a:lnTo>
                  <a:pt x="1070810" y="0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Balls of Radius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is called the Euclidean norm or Euclidean distance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equal to the length of the line segment between the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Balls of Radius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80448A-0F30-41DF-8B8C-C62EA34327C4}"/>
              </a:ext>
            </a:extLst>
          </p:cNvPr>
          <p:cNvSpPr/>
          <p:nvPr/>
        </p:nvSpPr>
        <p:spPr>
          <a:xfrm>
            <a:off x="3777915" y="4295274"/>
            <a:ext cx="1588169" cy="14558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02D29-1D92-40DB-8AB8-280B52798B3C}"/>
              </a:ext>
            </a:extLst>
          </p:cNvPr>
          <p:cNvCxnSpPr>
            <a:endCxn id="5" idx="7"/>
          </p:cNvCxnSpPr>
          <p:nvPr/>
        </p:nvCxnSpPr>
        <p:spPr>
          <a:xfrm flipV="1">
            <a:off x="4572000" y="4508474"/>
            <a:ext cx="561502" cy="5086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AF1BDA-B927-4CCE-9655-0E7E4DFD87EA}"/>
                  </a:ext>
                </a:extLst>
              </p:cNvPr>
              <p:cNvSpPr txBox="1"/>
              <p:nvPr/>
            </p:nvSpPr>
            <p:spPr>
              <a:xfrm>
                <a:off x="4637246" y="4694002"/>
                <a:ext cx="7368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AF1BDA-B927-4CCE-9655-0E7E4DFD8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246" y="4694002"/>
                <a:ext cx="7368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75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combination</a:t>
                </a:r>
                <a:r>
                  <a:rPr lang="en-US" b="0" dirty="0"/>
                  <a:t> of the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be the set of 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/>
                  <a:t> that can be obtaine</a:t>
                </a:r>
                <a:r>
                  <a:rPr lang="en-US" dirty="0"/>
                  <a:t>d as a convex combination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In the special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just a line segment</a:t>
                </a:r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is a convex set 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hull</a:t>
                </a:r>
                <a:r>
                  <a:rPr lang="en-US" dirty="0"/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1481</Words>
  <Application>Microsoft Office PowerPoint</Application>
  <PresentationFormat>On-screen Show (4:3)</PresentationFormat>
  <Paragraphs>218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Office Theme</vt:lpstr>
      <vt:lpstr>Convex Sets and Functions</vt:lpstr>
      <vt:lpstr>Where We’re Going</vt:lpstr>
      <vt:lpstr>Convex Sets</vt:lpstr>
      <vt:lpstr>Convex Sets</vt:lpstr>
      <vt:lpstr>Examples of Convex Sets</vt:lpstr>
      <vt:lpstr>Examples of Convex Sets</vt:lpstr>
      <vt:lpstr>Examples of Convex Sets</vt:lpstr>
      <vt:lpstr>Examples of Convex Sets</vt:lpstr>
      <vt:lpstr>Convex Combinations</vt:lpstr>
      <vt:lpstr>Convex Combinations</vt:lpstr>
      <vt:lpstr>Convex Functions</vt:lpstr>
      <vt:lpstr>Convex Functions</vt:lpstr>
      <vt:lpstr>Convex Functions</vt:lpstr>
      <vt:lpstr>Convex Functions</vt:lpstr>
      <vt:lpstr>Convex Functions</vt:lpstr>
      <vt:lpstr>Operations Preserving Convexity</vt:lpstr>
      <vt:lpstr>Operations Preserving Convexity</vt:lpstr>
      <vt:lpstr>Operations Preserving Convexity</vt:lpstr>
      <vt:lpstr>Operations Preserving Convexity</vt:lpstr>
      <vt:lpstr>Operations Preserving Convexity</vt:lpstr>
      <vt:lpstr>Operations Preserving Convexity</vt:lpstr>
      <vt:lpstr>Other Characterizations of Convexity</vt:lpstr>
      <vt:lpstr>Other Characterizations of Convexity</vt:lpstr>
      <vt:lpstr>Other Characterizations of Convexity</vt:lpstr>
      <vt:lpstr>Other Characterizations of Convexity</vt:lpstr>
      <vt:lpstr>Other Characterizations of Convexity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231</cp:revision>
  <dcterms:created xsi:type="dcterms:W3CDTF">2011-08-25T15:49:05Z</dcterms:created>
  <dcterms:modified xsi:type="dcterms:W3CDTF">2021-08-31T16:15:49Z</dcterms:modified>
</cp:coreProperties>
</file>