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9"/>
  </p:notesMasterIdLst>
  <p:sldIdLst>
    <p:sldId id="256" r:id="rId2"/>
    <p:sldId id="316" r:id="rId3"/>
    <p:sldId id="299" r:id="rId4"/>
    <p:sldId id="317" r:id="rId5"/>
    <p:sldId id="318" r:id="rId6"/>
    <p:sldId id="300" r:id="rId7"/>
    <p:sldId id="301" r:id="rId8"/>
    <p:sldId id="302" r:id="rId9"/>
    <p:sldId id="304" r:id="rId10"/>
    <p:sldId id="305" r:id="rId11"/>
    <p:sldId id="306" r:id="rId12"/>
    <p:sldId id="309" r:id="rId13"/>
    <p:sldId id="313" r:id="rId14"/>
    <p:sldId id="312" r:id="rId15"/>
    <p:sldId id="311" r:id="rId16"/>
    <p:sldId id="322" r:id="rId17"/>
    <p:sldId id="323" r:id="rId18"/>
    <p:sldId id="324" r:id="rId19"/>
    <p:sldId id="325" r:id="rId20"/>
    <p:sldId id="328" r:id="rId21"/>
    <p:sldId id="314" r:id="rId22"/>
    <p:sldId id="294" r:id="rId23"/>
    <p:sldId id="295" r:id="rId24"/>
    <p:sldId id="296" r:id="rId25"/>
    <p:sldId id="273" r:id="rId26"/>
    <p:sldId id="274" r:id="rId27"/>
    <p:sldId id="275" r:id="rId28"/>
    <p:sldId id="276" r:id="rId29"/>
    <p:sldId id="293" r:id="rId30"/>
    <p:sldId id="330" r:id="rId31"/>
    <p:sldId id="329" r:id="rId32"/>
    <p:sldId id="319" r:id="rId33"/>
    <p:sldId id="327" r:id="rId34"/>
    <p:sldId id="310" r:id="rId35"/>
    <p:sldId id="320" r:id="rId36"/>
    <p:sldId id="315" r:id="rId37"/>
    <p:sldId id="321" r:id="rId3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018752"/>
    <a:srgbClr val="7AC043"/>
    <a:srgbClr val="7AC1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85270" autoAdjust="0"/>
  </p:normalViewPr>
  <p:slideViewPr>
    <p:cSldViewPr snapToGrid="0" snapToObjects="1">
      <p:cViewPr varScale="1">
        <p:scale>
          <a:sx n="114" d="100"/>
          <a:sy n="114" d="100"/>
        </p:scale>
        <p:origin x="150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2E9FED-4A5A-440E-9ADD-96E04009DFF9}" type="datetimeFigureOut">
              <a:rPr lang="en-US" smtClean="0"/>
              <a:t>9/2/2021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7E8E53-FB47-4CBB-8CE0-B6A37821A0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124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E8E53-FB47-4CBB-8CE0-B6A37821A0A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5850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7E8E53-FB47-4CBB-8CE0-B6A37821A0A1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1544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E8E53-FB47-4CBB-8CE0-B6A37821A0A1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5558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69823"/>
            <a:ext cx="7772400" cy="1704226"/>
          </a:xfrm>
        </p:spPr>
        <p:txBody>
          <a:bodyPr>
            <a:normAutofit/>
          </a:bodyPr>
          <a:lstStyle>
            <a:lvl1pPr>
              <a:defRPr sz="3600"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3587" y="4566863"/>
            <a:ext cx="6400800" cy="130653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46CA7-7F8D-446F-8C20-873B6AB3D3CF}" type="datetime1">
              <a:rPr lang="en-US" smtClean="0"/>
              <a:t>9/2/2021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9958" y="125794"/>
            <a:ext cx="2475215" cy="2470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642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0D92D-B794-47F2-AE6D-993E638EF1B8}" type="datetime1">
              <a:rPr lang="en-US" smtClean="0"/>
              <a:t>9/2/2021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591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57229-FCBE-49F1-9156-901A69CE6A36}" type="datetime1">
              <a:rPr lang="en-US" smtClean="0"/>
              <a:t>9/2/2021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633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8229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75" y="90080"/>
            <a:ext cx="8867775" cy="664929"/>
          </a:xfrm>
        </p:spPr>
        <p:txBody>
          <a:bodyPr>
            <a:noAutofit/>
          </a:bodyPr>
          <a:lstStyle>
            <a:lvl1pPr algn="l">
              <a:defRPr sz="4000" i="0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402" y="965771"/>
            <a:ext cx="8517277" cy="5302858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40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240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>
              <a:buFont typeface="Arial" panose="020B0604020202020204" pitchFamily="34" charset="0"/>
              <a:buChar char="•"/>
              <a:defRPr sz="240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>
              <a:buFont typeface="Arial" panose="020B0604020202020204" pitchFamily="34" charset="0"/>
              <a:buChar char="•"/>
              <a:defRPr sz="240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>
              <a:buFont typeface="Arial" panose="020B0604020202020204" pitchFamily="34" charset="0"/>
              <a:buChar char="•"/>
              <a:defRPr sz="240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F4F4E-FAB0-40A4-A64B-22200FE4C09C}" type="datetime1">
              <a:rPr lang="en-US" smtClean="0"/>
              <a:t>9/2/2021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02779" y="6350453"/>
            <a:ext cx="20991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22963" y="6350454"/>
            <a:ext cx="882717" cy="365125"/>
          </a:xfrm>
        </p:spPr>
        <p:txBody>
          <a:bodyPr/>
          <a:lstStyle>
            <a:lvl1pPr algn="ctr">
              <a:defRPr/>
            </a:lvl1pPr>
          </a:lstStyle>
          <a:p>
            <a:fld id="{C68DACDF-E1A9-A04C-A5FF-FC2443684B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26" name="Picture 2" descr="https://www.utdallas.edu/brand/files/UTDmono_circle_flame.png">
            <a:extLst>
              <a:ext uri="{FF2B5EF4-FFF2-40B4-BE49-F238E27FC236}">
                <a16:creationId xmlns:a16="http://schemas.microsoft.com/office/drawing/2014/main" id="{47B3B7AB-3414-4F7C-8529-5FD009682A3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0578" y="67175"/>
            <a:ext cx="711972" cy="71073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 userDrawn="1"/>
        </p:nvGrpSpPr>
        <p:grpSpPr>
          <a:xfrm>
            <a:off x="0" y="811662"/>
            <a:ext cx="9144000" cy="45719"/>
            <a:chOff x="0" y="791114"/>
            <a:chExt cx="9144000" cy="45719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791114"/>
              <a:ext cx="1643865" cy="45719"/>
            </a:xfrm>
            <a:prstGeom prst="rect">
              <a:avLst/>
            </a:prstGeom>
            <a:solidFill>
              <a:srgbClr val="7AC043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1643865" y="791114"/>
              <a:ext cx="7500135" cy="45719"/>
            </a:xfrm>
            <a:prstGeom prst="rect">
              <a:avLst/>
            </a:prstGeom>
            <a:solidFill>
              <a:srgbClr val="01875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17959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114431"/>
            <a:ext cx="7772400" cy="129246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29B21-F111-4302-AE96-9A81F70D9770}" type="datetime1">
              <a:rPr lang="en-US" smtClean="0"/>
              <a:t>9/2/2021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38701"/>
            <a:ext cx="2980896" cy="2975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452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17ACB-CB82-4E63-BE58-837CC553A2E1}" type="datetime1">
              <a:rPr lang="en-US" smtClean="0"/>
              <a:t>9/2/2021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021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896F8-AD69-4411-8D19-9DBCBFF34953}" type="datetime1">
              <a:rPr lang="en-US" smtClean="0"/>
              <a:t>9/2/2021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333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7B127-A4EF-432B-AFDD-30E107B86B4C}" type="datetime1">
              <a:rPr lang="en-US" smtClean="0"/>
              <a:t>9/2/2021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544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6A8FB-8FC7-4698-A439-8EC1CF4B6D54}" type="datetime1">
              <a:rPr lang="en-US" smtClean="0"/>
              <a:t>9/2/2021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387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9D7BC-1CF9-41E0-92DB-F07C1E72FFA7}" type="datetime1">
              <a:rPr lang="en-US" smtClean="0"/>
              <a:t>9/2/2021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091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6FACD-283A-43F2-824F-5EFF4A33B657}" type="datetime1">
              <a:rPr lang="en-US" smtClean="0"/>
              <a:t>9/2/2021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536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AB23DB-BB2A-4685-AE96-F8AD3E7470CF}" type="datetime1">
              <a:rPr lang="en-US" smtClean="0"/>
              <a:t>9/2/2021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8DACDF-E1A9-A04C-A5FF-FC2443684B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Block3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622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png"/><Relationship Id="rId7" Type="http://schemas.openxmlformats.org/officeDocument/2006/relationships/image" Target="../media/image1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22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8.png"/><Relationship Id="rId7" Type="http://schemas.openxmlformats.org/officeDocument/2006/relationships/image" Target="../media/image18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8.png"/><Relationship Id="rId5" Type="http://schemas.openxmlformats.org/officeDocument/2006/relationships/image" Target="../media/image24.png"/><Relationship Id="rId10" Type="http://schemas.openxmlformats.org/officeDocument/2006/relationships/image" Target="../media/image27.png"/><Relationship Id="rId4" Type="http://schemas.openxmlformats.org/officeDocument/2006/relationships/image" Target="../media/image141.png"/><Relationship Id="rId9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8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20.png"/><Relationship Id="rId4" Type="http://schemas.openxmlformats.org/officeDocument/2006/relationships/image" Target="../media/image141.pn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Gradient Descent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Nicholas </a:t>
            </a:r>
            <a:r>
              <a:rPr lang="en-US" dirty="0" err="1"/>
              <a:t>Ruozzi</a:t>
            </a:r>
            <a:endParaRPr lang="en-US" dirty="0"/>
          </a:p>
          <a:p>
            <a:r>
              <a:rPr lang="en-US" dirty="0"/>
              <a:t>University of Texas at Dallas</a:t>
            </a:r>
          </a:p>
        </p:txBody>
      </p:sp>
    </p:spTree>
    <p:extLst>
      <p:ext uri="{BB962C8B-B14F-4D97-AF65-F5344CB8AC3E}">
        <p14:creationId xmlns:p14="http://schemas.microsoft.com/office/powerpoint/2010/main" val="12734407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Gradient Descent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865" y="1592482"/>
            <a:ext cx="8757594" cy="4555776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2961203" y="4745104"/>
            <a:ext cx="151392" cy="136772"/>
          </a:xfrm>
          <a:prstGeom prst="ellipse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02617" y="1144514"/>
                <a:ext cx="143518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617" y="1144514"/>
                <a:ext cx="1435184" cy="369332"/>
              </a:xfrm>
              <a:prstGeom prst="rect">
                <a:avLst/>
              </a:prstGeom>
              <a:blipFill>
                <a:blip r:embed="rId3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00533" y="3671135"/>
                <a:ext cx="1529329" cy="3808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(2)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=−1.44</m:t>
                      </m:r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33" y="3671135"/>
                <a:ext cx="1529329" cy="3808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04775" y="3293108"/>
                <a:ext cx="1227965" cy="3808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=2.4</m:t>
                      </m:r>
                    </m:oMath>
                  </m:oMathPara>
                </a14:m>
                <a:endParaRPr lang="en-US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75" y="3293108"/>
                <a:ext cx="1227965" cy="3808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04775" y="2915081"/>
                <a:ext cx="1224759" cy="3808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(0)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=−4</m:t>
                      </m:r>
                    </m:oMath>
                  </m:oMathPara>
                </a14:m>
                <a:endParaRPr lang="en-US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75" y="2915081"/>
                <a:ext cx="1224759" cy="3808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04775" y="2570697"/>
                <a:ext cx="134395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Step size: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.8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75" y="2570697"/>
                <a:ext cx="1343958" cy="369332"/>
              </a:xfrm>
              <a:prstGeom prst="rect">
                <a:avLst/>
              </a:prstGeom>
              <a:blipFill>
                <a:blip r:embed="rId7"/>
                <a:stretch>
                  <a:fillRect l="-3620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Oval 12">
            <a:extLst>
              <a:ext uri="{FF2B5EF4-FFF2-40B4-BE49-F238E27FC236}">
                <a16:creationId xmlns:a16="http://schemas.microsoft.com/office/drawing/2014/main" id="{D5A63351-6833-43B4-B67C-5B281830AC1F}"/>
              </a:ext>
            </a:extLst>
          </p:cNvPr>
          <p:cNvSpPr/>
          <p:nvPr/>
        </p:nvSpPr>
        <p:spPr>
          <a:xfrm>
            <a:off x="5445151" y="5265518"/>
            <a:ext cx="151392" cy="136772"/>
          </a:xfrm>
          <a:prstGeom prst="ellipse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26BE55D9-DA2D-4853-B3C5-7E0EDFD290C4}"/>
              </a:ext>
            </a:extLst>
          </p:cNvPr>
          <p:cNvSpPr/>
          <p:nvPr/>
        </p:nvSpPr>
        <p:spPr>
          <a:xfrm>
            <a:off x="3971571" y="5439325"/>
            <a:ext cx="151392" cy="136772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3108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Gradient Descent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865" y="1592482"/>
            <a:ext cx="8757594" cy="455577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02617" y="1144514"/>
                <a:ext cx="143518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617" y="1144514"/>
                <a:ext cx="1435184" cy="369332"/>
              </a:xfrm>
              <a:prstGeom prst="rect">
                <a:avLst/>
              </a:prstGeom>
              <a:blipFill>
                <a:blip r:embed="rId4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00533" y="3671135"/>
                <a:ext cx="1452385" cy="3808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(2)</m:t>
                        </m:r>
                      </m:sup>
                    </m:sSup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=−</m:t>
                    </m:r>
                  </m:oMath>
                </a14:m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1.44</a:t>
                </a: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33" y="3671135"/>
                <a:ext cx="1452385" cy="380810"/>
              </a:xfrm>
              <a:prstGeom prst="rect">
                <a:avLst/>
              </a:prstGeom>
              <a:blipFill>
                <a:blip r:embed="rId5"/>
                <a:stretch>
                  <a:fillRect t="-4762" r="-2929" b="-238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04775" y="3293108"/>
                <a:ext cx="1227965" cy="3808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=2.4</m:t>
                      </m:r>
                    </m:oMath>
                  </m:oMathPara>
                </a14:m>
                <a:endParaRPr lang="en-US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75" y="3293108"/>
                <a:ext cx="1227965" cy="3808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04775" y="2915081"/>
                <a:ext cx="1224759" cy="3808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(0)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=−4</m:t>
                      </m:r>
                    </m:oMath>
                  </m:oMathPara>
                </a14:m>
                <a:endParaRPr lang="en-US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75" y="2915081"/>
                <a:ext cx="1224759" cy="3808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00533" y="4775090"/>
                <a:ext cx="1740926" cy="3808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(5)</m:t>
                          </m:r>
                        </m:sup>
                      </m:sSup>
                      <m:r>
                        <a:rPr lang="en-US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=0.31104</m:t>
                      </m:r>
                    </m:oMath>
                  </m:oMathPara>
                </a14:m>
                <a:endParaRPr lang="en-US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33" y="4775090"/>
                <a:ext cx="1740926" cy="3808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04775" y="4397063"/>
                <a:ext cx="1785810" cy="3808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(4)</m:t>
                          </m:r>
                        </m:sup>
                      </m:sSup>
                      <m:r>
                        <a:rPr lang="en-US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0.5184</m:t>
                      </m:r>
                    </m:oMath>
                  </m:oMathPara>
                </a14:m>
                <a:endParaRPr lang="en-US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75" y="4397063"/>
                <a:ext cx="1785810" cy="3808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04775" y="4019036"/>
                <a:ext cx="1356205" cy="3808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(3)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.864</m:t>
                      </m:r>
                    </m:oMath>
                  </m:oMathPara>
                </a14:m>
                <a:endParaRPr lang="en-US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75" y="4019036"/>
                <a:ext cx="1356205" cy="3808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Oval 21"/>
          <p:cNvSpPr/>
          <p:nvPr/>
        </p:nvSpPr>
        <p:spPr>
          <a:xfrm>
            <a:off x="2961203" y="4745104"/>
            <a:ext cx="151392" cy="136772"/>
          </a:xfrm>
          <a:prstGeom prst="ellipse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4869647" y="5501949"/>
            <a:ext cx="151392" cy="136772"/>
          </a:xfrm>
          <a:prstGeom prst="ellipse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4307674" y="5542400"/>
            <a:ext cx="151392" cy="136772"/>
          </a:xfrm>
          <a:prstGeom prst="ellipse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4643777" y="5549464"/>
            <a:ext cx="151392" cy="136772"/>
          </a:xfrm>
          <a:prstGeom prst="ellipse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04775" y="6036489"/>
                <a:ext cx="2459070" cy="3808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(30)</m:t>
                          </m:r>
                        </m:sup>
                      </m:sSup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8.8429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−07</m:t>
                      </m:r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75" y="6036489"/>
                <a:ext cx="2459070" cy="38081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104775" y="2570697"/>
                <a:ext cx="134395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Step size: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.8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75" y="2570697"/>
                <a:ext cx="1343958" cy="369332"/>
              </a:xfrm>
              <a:prstGeom prst="rect">
                <a:avLst/>
              </a:prstGeom>
              <a:blipFill>
                <a:blip r:embed="rId12"/>
                <a:stretch>
                  <a:fillRect l="-3620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Oval 27">
            <a:extLst>
              <a:ext uri="{FF2B5EF4-FFF2-40B4-BE49-F238E27FC236}">
                <a16:creationId xmlns:a16="http://schemas.microsoft.com/office/drawing/2014/main" id="{756A2789-01C1-42FB-BF8C-F3F860366CD1}"/>
              </a:ext>
            </a:extLst>
          </p:cNvPr>
          <p:cNvSpPr/>
          <p:nvPr/>
        </p:nvSpPr>
        <p:spPr>
          <a:xfrm>
            <a:off x="5445151" y="5265518"/>
            <a:ext cx="151392" cy="136772"/>
          </a:xfrm>
          <a:prstGeom prst="ellipse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52631670-D1D2-4E3E-8A9A-D47205C01203}"/>
              </a:ext>
            </a:extLst>
          </p:cNvPr>
          <p:cNvSpPr/>
          <p:nvPr/>
        </p:nvSpPr>
        <p:spPr>
          <a:xfrm>
            <a:off x="3971571" y="5439325"/>
            <a:ext cx="151392" cy="136772"/>
          </a:xfrm>
          <a:prstGeom prst="ellipse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ED347954-70BA-4FFD-BF19-DFDCE287CC19}"/>
              </a:ext>
            </a:extLst>
          </p:cNvPr>
          <p:cNvSpPr/>
          <p:nvPr/>
        </p:nvSpPr>
        <p:spPr>
          <a:xfrm>
            <a:off x="4526668" y="5552232"/>
            <a:ext cx="151392" cy="136772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3318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01BA9-CCF8-4CB7-AED5-7B6E5F5D9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Gradient Descent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2771FC-1296-427F-AE8A-33AD05D1F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F67B679B-56C7-4A38-8697-EB87FD9029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6" name="Picture 4" descr="[video-to-gif output image]">
            <a:extLst>
              <a:ext uri="{FF2B5EF4-FFF2-40B4-BE49-F238E27FC236}">
                <a16:creationId xmlns:a16="http://schemas.microsoft.com/office/drawing/2014/main" id="{221DD18B-F735-4CCB-AB3A-BC7680E8876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428750"/>
            <a:ext cx="5334000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463F333-07D5-4828-B6D2-E14186F14DE2}"/>
              </a:ext>
            </a:extLst>
          </p:cNvPr>
          <p:cNvSpPr txBox="1"/>
          <p:nvPr/>
        </p:nvSpPr>
        <p:spPr>
          <a:xfrm>
            <a:off x="3919593" y="5707563"/>
            <a:ext cx="12894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Step size: .9</a:t>
            </a:r>
          </a:p>
        </p:txBody>
      </p:sp>
    </p:spTree>
    <p:extLst>
      <p:ext uri="{BB962C8B-B14F-4D97-AF65-F5344CB8AC3E}">
        <p14:creationId xmlns:p14="http://schemas.microsoft.com/office/powerpoint/2010/main" val="39119656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01BA9-CCF8-4CB7-AED5-7B6E5F5D9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Gradient Descent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2771FC-1296-427F-AE8A-33AD05D1F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F67B679B-56C7-4A38-8697-EB87FD9029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463F333-07D5-4828-B6D2-E14186F14DE2}"/>
              </a:ext>
            </a:extLst>
          </p:cNvPr>
          <p:cNvSpPr txBox="1"/>
          <p:nvPr/>
        </p:nvSpPr>
        <p:spPr>
          <a:xfrm>
            <a:off x="3919593" y="5707563"/>
            <a:ext cx="12894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Step size: .2</a:t>
            </a:r>
          </a:p>
        </p:txBody>
      </p:sp>
      <p:pic>
        <p:nvPicPr>
          <p:cNvPr id="5122" name="Picture 2" descr="[video-to-gif output image]">
            <a:extLst>
              <a:ext uri="{FF2B5EF4-FFF2-40B4-BE49-F238E27FC236}">
                <a16:creationId xmlns:a16="http://schemas.microsoft.com/office/drawing/2014/main" id="{58EF4461-3BB5-45AA-8972-97198882B8D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428750"/>
            <a:ext cx="5334000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77105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01BA9-CCF8-4CB7-AED5-7B6E5F5D9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Gradient Descent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2771FC-1296-427F-AE8A-33AD05D1F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F67B679B-56C7-4A38-8697-EB87FD9029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[video-to-gif output image]">
            <a:extLst>
              <a:ext uri="{FF2B5EF4-FFF2-40B4-BE49-F238E27FC236}">
                <a16:creationId xmlns:a16="http://schemas.microsoft.com/office/drawing/2014/main" id="{F4E6F6DF-CEC8-4431-A7EF-3A5EC807A99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428750"/>
            <a:ext cx="5334000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B27C4F0-7895-4125-8A49-CF3603DEF13E}"/>
              </a:ext>
            </a:extLst>
          </p:cNvPr>
          <p:cNvSpPr txBox="1"/>
          <p:nvPr/>
        </p:nvSpPr>
        <p:spPr>
          <a:xfrm>
            <a:off x="3647067" y="5620347"/>
            <a:ext cx="1849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Step size matters!</a:t>
            </a:r>
          </a:p>
        </p:txBody>
      </p:sp>
    </p:spTree>
    <p:extLst>
      <p:ext uri="{BB962C8B-B14F-4D97-AF65-F5344CB8AC3E}">
        <p14:creationId xmlns:p14="http://schemas.microsoft.com/office/powerpoint/2010/main" val="22453798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01BA9-CCF8-4CB7-AED5-7B6E5F5D9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Gradient Descent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2771FC-1296-427F-AE8A-33AD05D1F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0D47139-3E55-4BA5-A6B8-0DF73FB422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2" name="Picture 4" descr="[video-to-gif output image]">
            <a:extLst>
              <a:ext uri="{FF2B5EF4-FFF2-40B4-BE49-F238E27FC236}">
                <a16:creationId xmlns:a16="http://schemas.microsoft.com/office/drawing/2014/main" id="{0011145D-30DF-4841-9C8B-B06AA49C508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428750"/>
            <a:ext cx="5334000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6276E59-9A48-4199-9747-6E064DCF7900}"/>
              </a:ext>
            </a:extLst>
          </p:cNvPr>
          <p:cNvSpPr txBox="1"/>
          <p:nvPr/>
        </p:nvSpPr>
        <p:spPr>
          <a:xfrm>
            <a:off x="3647067" y="5620347"/>
            <a:ext cx="1849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Step size matters!</a:t>
            </a:r>
          </a:p>
        </p:txBody>
      </p:sp>
    </p:spTree>
    <p:extLst>
      <p:ext uri="{BB962C8B-B14F-4D97-AF65-F5344CB8AC3E}">
        <p14:creationId xmlns:p14="http://schemas.microsoft.com/office/powerpoint/2010/main" val="39610492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4CC0EC-4497-49EB-A8FB-C2E1E5482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 Search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E210C5-EF69-4D0C-8F4A-F726FB656FE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sz="1000" dirty="0"/>
              </a:p>
              <a:p>
                <a:r>
                  <a:rPr lang="en-US" dirty="0"/>
                  <a:t>Instead of picking a fixed step size that may or may not actually result in a decrease in the function value, we can consider minimizing the function along the direction specified by the gradient to guarantee that the next iteration decreases the function value</a:t>
                </a:r>
              </a:p>
              <a:p>
                <a:endParaRPr lang="en-US" sz="1000" dirty="0"/>
              </a:p>
              <a:p>
                <a:pPr lvl="1"/>
                <a:r>
                  <a:rPr lang="en-US" dirty="0"/>
                  <a:t>In other words choose,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arg</m:t>
                        </m:r>
                      </m:fName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min</m:t>
                                </m:r>
                              </m:e>
                              <m:li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𝛾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≥ 0</m:t>
                                </m:r>
                              </m:lim>
                            </m:limLow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𝛾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∇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e>
                    </m:func>
                  </m:oMath>
                </a14:m>
                <a:endParaRPr lang="en-US" dirty="0"/>
              </a:p>
              <a:p>
                <a:pPr lvl="1"/>
                <a:endParaRPr lang="en-US" sz="1000" dirty="0"/>
              </a:p>
              <a:p>
                <a:pPr lvl="1"/>
                <a:r>
                  <a:rPr lang="en-US" dirty="0"/>
                  <a:t>This is called exact </a:t>
                </a:r>
                <a:r>
                  <a:rPr lang="en-US" b="1" dirty="0">
                    <a:solidFill>
                      <a:srgbClr val="FF0000"/>
                    </a:solidFill>
                  </a:rPr>
                  <a:t>line search</a:t>
                </a:r>
              </a:p>
              <a:p>
                <a:pPr lvl="1"/>
                <a:endParaRPr lang="en-US" sz="1000" b="1" dirty="0">
                  <a:solidFill>
                    <a:srgbClr val="FF0000"/>
                  </a:solidFill>
                </a:endParaRPr>
              </a:p>
              <a:p>
                <a:r>
                  <a:rPr lang="en-US" dirty="0"/>
                  <a:t>This optimization problem can be expensive to solve exactly </a:t>
                </a:r>
                <a:r>
                  <a:rPr lang="en-US" dirty="0">
                    <a:sym typeface="Wingdings" panose="05000000000000000000" pitchFamily="2" charset="2"/>
                  </a:rPr>
                  <a:t></a:t>
                </a:r>
                <a:endParaRPr lang="en-US" dirty="0"/>
              </a:p>
              <a:p>
                <a:pPr lvl="1"/>
                <a:endParaRPr lang="en-US" sz="1000" dirty="0"/>
              </a:p>
              <a:p>
                <a:pPr lvl="1"/>
                <a:r>
                  <a:rPr lang="en-US" dirty="0"/>
                  <a:t>However,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is convex, this is a univariate convex optimization problem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E210C5-EF69-4D0C-8F4A-F726FB656FE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DEA377-CC60-4A84-AB8C-F5D1D2600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68348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4CC0EC-4497-49EB-A8FB-C2E1E5482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Backtracking Line Search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E210C5-EF69-4D0C-8F4A-F726FB656FE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sz="1000" dirty="0"/>
              </a:p>
              <a:p>
                <a:r>
                  <a:rPr lang="en-US" dirty="0"/>
                  <a:t>Instead of exact line search, could simply use a strategy that finds some step size that decreases the function value (one must exist)</a:t>
                </a:r>
              </a:p>
              <a:p>
                <a:endParaRPr lang="en-US" sz="1000" dirty="0"/>
              </a:p>
              <a:p>
                <a:r>
                  <a:rPr lang="en-US" dirty="0"/>
                  <a:t>Backtracking line search: start with a large step size,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dirty="0"/>
                  <a:t>, and keep shrinking it until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∇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sz="1000" dirty="0"/>
              </a:p>
              <a:p>
                <a:r>
                  <a:rPr lang="en-US" dirty="0"/>
                  <a:t>This always guarantees a decrease, but it may not decrease as much as exact line search</a:t>
                </a:r>
              </a:p>
              <a:p>
                <a:pPr lvl="1"/>
                <a:endParaRPr lang="en-US" sz="1000" dirty="0"/>
              </a:p>
              <a:p>
                <a:pPr lvl="1"/>
                <a:r>
                  <a:rPr lang="en-US" dirty="0"/>
                  <a:t>Still, this is typically much faster in practice as it only requires a few function evaluations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E210C5-EF69-4D0C-8F4A-F726FB656FE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 r="-12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DEA377-CC60-4A84-AB8C-F5D1D2600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89208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4CC0EC-4497-49EB-A8FB-C2E1E5482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Backtracking Line Search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E210C5-EF69-4D0C-8F4A-F726FB656FE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sz="1000" dirty="0"/>
              </a:p>
              <a:p>
                <a:endParaRPr lang="en-US" sz="1000" dirty="0"/>
              </a:p>
              <a:p>
                <a:r>
                  <a:rPr lang="en-US" dirty="0"/>
                  <a:t>To implement backtracking line search, choose two parameters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0,.5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∈(0,1)</m:t>
                    </m:r>
                  </m:oMath>
                </a14:m>
                <a:endParaRPr lang="en-US" dirty="0"/>
              </a:p>
              <a:p>
                <a:endParaRPr lang="en-US" sz="1000" dirty="0"/>
              </a:p>
              <a:p>
                <a:r>
                  <a:rPr lang="en-US" dirty="0"/>
                  <a:t>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  <a:p>
                <a:endParaRPr lang="en-US" sz="1000" dirty="0"/>
              </a:p>
              <a:p>
                <a:r>
                  <a:rPr lang="en-US" dirty="0"/>
                  <a:t>While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𝛾</m:t>
                        </m:r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∇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 dirty="0" err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&gt;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l-GR" i="1" dirty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dirty="0">
                                <a:latin typeface="Cambria Math" panose="02040503050406030204" pitchFamily="18" charset="0"/>
                              </a:rPr>
                              <m:t>∇</m:t>
                            </m:r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b="0" dirty="0"/>
              </a:p>
              <a:p>
                <a:endParaRPr lang="en-US" sz="1000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𝛽𝛾</m:t>
                    </m:r>
                  </m:oMath>
                </a14:m>
                <a:endParaRPr lang="en-US" dirty="0"/>
              </a:p>
              <a:p>
                <a:pPr lvl="1"/>
                <a:endParaRPr lang="en-US" sz="1000" dirty="0"/>
              </a:p>
              <a:p>
                <a:r>
                  <a:rPr lang="en-US" dirty="0"/>
                  <a:t>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 −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𝛾</m:t>
                    </m:r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</a:rPr>
                      <m:t>∇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 dirty="0" err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E210C5-EF69-4D0C-8F4A-F726FB656FE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DEA377-CC60-4A84-AB8C-F5D1D2600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83BB80-2FC7-4FEF-9050-71E00B0D2D86}"/>
              </a:ext>
            </a:extLst>
          </p:cNvPr>
          <p:cNvSpPr txBox="1"/>
          <p:nvPr/>
        </p:nvSpPr>
        <p:spPr>
          <a:xfrm>
            <a:off x="5220442" y="4691900"/>
            <a:ext cx="24875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Iterations continue until a step size is found that decreases the function “enough”</a:t>
            </a:r>
          </a:p>
        </p:txBody>
      </p:sp>
    </p:spTree>
    <p:extLst>
      <p:ext uri="{BB962C8B-B14F-4D97-AF65-F5344CB8AC3E}">
        <p14:creationId xmlns:p14="http://schemas.microsoft.com/office/powerpoint/2010/main" val="14519287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955A1-0343-4C3F-9750-BE005909E0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Backtracking Line Search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E1CDD4-6505-4134-9671-1E908A039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19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36AF621-38B4-4B7F-8D02-DFBD5022AF0E}"/>
                  </a:ext>
                </a:extLst>
              </p:cNvPr>
              <p:cNvSpPr txBox="1"/>
              <p:nvPr/>
            </p:nvSpPr>
            <p:spPr>
              <a:xfrm>
                <a:off x="3714793" y="5799245"/>
                <a:ext cx="169905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=.2, 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=.99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36AF621-38B4-4B7F-8D02-DFBD5022AF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4793" y="5799245"/>
                <a:ext cx="1699055" cy="369332"/>
              </a:xfrm>
              <a:prstGeom prst="rect">
                <a:avLst/>
              </a:prstGeom>
              <a:blipFill>
                <a:blip r:embed="rId2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[video-to-gif output image]">
            <a:extLst>
              <a:ext uri="{FF2B5EF4-FFF2-40B4-BE49-F238E27FC236}">
                <a16:creationId xmlns:a16="http://schemas.microsoft.com/office/drawing/2014/main" id="{2C1081C6-FCBF-4562-9512-A7349952DFAC}"/>
              </a:ext>
            </a:extLst>
          </p:cNvPr>
          <p:cNvPicPr>
            <a:picLocks noGrp="1" noChangeAspect="1" noChangeArrowheads="1" noCro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9281" y="1616869"/>
            <a:ext cx="5334000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2734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Gradient Descent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sz="1000" dirty="0"/>
              </a:p>
              <a:p>
                <a:r>
                  <a:rPr lang="en-US" dirty="0"/>
                  <a:t>Method to find local optima of </a:t>
                </a:r>
                <a:r>
                  <a:rPr lang="en-US" dirty="0">
                    <a:solidFill>
                      <a:srgbClr val="FF0000"/>
                    </a:solidFill>
                  </a:rPr>
                  <a:t>differentiable </a:t>
                </a:r>
                <a:r>
                  <a:rPr lang="en-US" dirty="0"/>
                  <a:t>a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/>
                  <a:t>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Intuition: gradient tells us direction of greatest increase, negative gradient gives us direction of greatest decrease</a:t>
                </a:r>
              </a:p>
              <a:p>
                <a:pPr lvl="1"/>
                <a:endParaRPr lang="en-US" sz="1000" dirty="0"/>
              </a:p>
              <a:p>
                <a:pPr lvl="2"/>
                <a:r>
                  <a:rPr lang="en-US" dirty="0"/>
                  <a:t>Take steps in directions that reduce the function value</a:t>
                </a:r>
              </a:p>
              <a:p>
                <a:pPr lvl="1"/>
                <a:endParaRPr lang="en-US" sz="1000" dirty="0"/>
              </a:p>
              <a:p>
                <a:pPr lvl="1"/>
                <a:r>
                  <a:rPr lang="en-US" dirty="0"/>
                  <a:t>Definition of derivative guarantees that if we take a small enough step in the direction of the negative gradient, the function will decrease in value</a:t>
                </a:r>
              </a:p>
              <a:p>
                <a:pPr lvl="1"/>
                <a:endParaRPr lang="en-US" sz="1000" dirty="0"/>
              </a:p>
              <a:p>
                <a:pPr lvl="2"/>
                <a:r>
                  <a:rPr lang="en-US" dirty="0"/>
                  <a:t>How small is small enough?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1427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955A1-0343-4C3F-9750-BE005909E0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Backtracking Line Search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E1CDD4-6505-4134-9671-1E908A039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20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DBCD18E-0630-40B9-B012-E1D60CF57C4D}"/>
                  </a:ext>
                </a:extLst>
              </p:cNvPr>
              <p:cNvSpPr txBox="1"/>
              <p:nvPr/>
            </p:nvSpPr>
            <p:spPr>
              <a:xfrm>
                <a:off x="3803286" y="5799245"/>
                <a:ext cx="157081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=.1, 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=.3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DBCD18E-0630-40B9-B012-E1D60CF57C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3286" y="5799245"/>
                <a:ext cx="1570815" cy="369332"/>
              </a:xfrm>
              <a:prstGeom prst="rect">
                <a:avLst/>
              </a:prstGeom>
              <a:blipFill>
                <a:blip r:embed="rId2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2" name="Picture 4" descr="[video-to-gif output image]">
            <a:extLst>
              <a:ext uri="{FF2B5EF4-FFF2-40B4-BE49-F238E27FC236}">
                <a16:creationId xmlns:a16="http://schemas.microsoft.com/office/drawing/2014/main" id="{446FF153-9EAF-4CD7-89C3-AD78CBEC0D6B}"/>
              </a:ext>
            </a:extLst>
          </p:cNvPr>
          <p:cNvPicPr>
            <a:picLocks noGrp="1" noChangeAspect="1" noChangeArrowheads="1" noCro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9281" y="1616869"/>
            <a:ext cx="5334000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71376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4C0D9-3CC9-4E0F-A90A-94728C7EE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Gradient Descent: Convex 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A9A4FF-ADFA-4CF1-B0C7-F18478E402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For convex functions, local optima are always global optima (this follows from the definition of convexity)</a:t>
            </a:r>
          </a:p>
          <a:p>
            <a:endParaRPr lang="en-US" sz="1000" dirty="0"/>
          </a:p>
          <a:p>
            <a:pPr lvl="1"/>
            <a:r>
              <a:rPr lang="en-US" dirty="0"/>
              <a:t>If gradient descent converges to a critical point, then the result is a global minimizer</a:t>
            </a:r>
          </a:p>
          <a:p>
            <a:endParaRPr lang="en-US" dirty="0"/>
          </a:p>
          <a:p>
            <a:r>
              <a:rPr lang="en-US" dirty="0"/>
              <a:t>Not all convex functions are differentiable, can we still apply gradient descent?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9B277C-399B-444E-8BAE-20E8E7E61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9895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Gradients of Convex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sz="1000" dirty="0"/>
              </a:p>
              <a:p>
                <a:r>
                  <a:rPr lang="en-US" dirty="0"/>
                  <a:t>For a differentiable convex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its gradients yield </a:t>
                </a:r>
                <a:r>
                  <a:rPr lang="en-US" b="1" dirty="0">
                    <a:solidFill>
                      <a:srgbClr val="FF0000"/>
                    </a:solidFill>
                  </a:rPr>
                  <a:t>linear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underestimators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1161386" y="3440317"/>
            <a:ext cx="4667795" cy="3327258"/>
            <a:chOff x="1699667" y="2841983"/>
            <a:chExt cx="4667795" cy="3327258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3257004" y="2841983"/>
              <a:ext cx="0" cy="3327258"/>
            </a:xfrm>
            <a:prstGeom prst="line">
              <a:avLst/>
            </a:prstGeom>
            <a:ln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1699667" y="4958755"/>
              <a:ext cx="4667795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945412" y="5372423"/>
                <a:ext cx="227293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5412" y="5372423"/>
                <a:ext cx="2272938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631648" y="2971276"/>
                <a:ext cx="227293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1648" y="2971276"/>
                <a:ext cx="2272938" cy="369332"/>
              </a:xfrm>
              <a:prstGeom prst="rect">
                <a:avLst/>
              </a:prstGeom>
              <a:blipFill rotWithShape="0">
                <a:blip r:embed="rId4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042083C5-65C3-4656-BF6A-FB2B89D5D62C}"/>
              </a:ext>
            </a:extLst>
          </p:cNvPr>
          <p:cNvSpPr/>
          <p:nvPr/>
        </p:nvSpPr>
        <p:spPr>
          <a:xfrm>
            <a:off x="2615381" y="3382297"/>
            <a:ext cx="2585884" cy="1897765"/>
          </a:xfrm>
          <a:custGeom>
            <a:avLst/>
            <a:gdLst>
              <a:gd name="connsiteX0" fmla="*/ 0 w 2585884"/>
              <a:gd name="connsiteY0" fmla="*/ 78658 h 1897765"/>
              <a:gd name="connsiteX1" fmla="*/ 1278193 w 2585884"/>
              <a:gd name="connsiteY1" fmla="*/ 1897626 h 1897765"/>
              <a:gd name="connsiteX2" fmla="*/ 2585884 w 2585884"/>
              <a:gd name="connsiteY2" fmla="*/ 0 h 1897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85884" h="1897765">
                <a:moveTo>
                  <a:pt x="0" y="78658"/>
                </a:moveTo>
                <a:cubicBezTo>
                  <a:pt x="423606" y="994697"/>
                  <a:pt x="847212" y="1910736"/>
                  <a:pt x="1278193" y="1897626"/>
                </a:cubicBezTo>
                <a:cubicBezTo>
                  <a:pt x="1709174" y="1884516"/>
                  <a:pt x="2147529" y="942258"/>
                  <a:pt x="2585884" y="0"/>
                </a:cubicBezTo>
              </a:path>
            </a:pathLst>
          </a:custGeom>
          <a:noFill/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5D5CEA6-2653-4A2B-8FD6-5FB3F1C9A002}"/>
              </a:ext>
            </a:extLst>
          </p:cNvPr>
          <p:cNvCxnSpPr/>
          <p:nvPr/>
        </p:nvCxnSpPr>
        <p:spPr>
          <a:xfrm>
            <a:off x="1502852" y="4581053"/>
            <a:ext cx="4579029" cy="1385181"/>
          </a:xfrm>
          <a:prstGeom prst="line">
            <a:avLst/>
          </a:prstGeom>
          <a:ln>
            <a:solidFill>
              <a:srgbClr val="FF0000"/>
            </a:solidFill>
            <a:prstDash val="dash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13413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Gradients of Convex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sz="1000" dirty="0"/>
              </a:p>
              <a:p>
                <a:r>
                  <a:rPr lang="en-US" dirty="0"/>
                  <a:t>For a differentiable convex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its gradients yield </a:t>
                </a:r>
                <a:r>
                  <a:rPr lang="en-US" b="1" dirty="0">
                    <a:solidFill>
                      <a:srgbClr val="FF0000"/>
                    </a:solidFill>
                  </a:rPr>
                  <a:t>linear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underestimators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1161386" y="3440317"/>
            <a:ext cx="4667795" cy="3327258"/>
            <a:chOff x="1699667" y="2841983"/>
            <a:chExt cx="4667795" cy="3327258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3257004" y="2841983"/>
              <a:ext cx="0" cy="3327258"/>
            </a:xfrm>
            <a:prstGeom prst="line">
              <a:avLst/>
            </a:prstGeom>
            <a:ln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1699667" y="4958755"/>
              <a:ext cx="4667795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945412" y="5372423"/>
                <a:ext cx="227293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5412" y="5372423"/>
                <a:ext cx="2272938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631648" y="2971276"/>
                <a:ext cx="227293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1648" y="2971276"/>
                <a:ext cx="2272938" cy="369332"/>
              </a:xfrm>
              <a:prstGeom prst="rect">
                <a:avLst/>
              </a:prstGeom>
              <a:blipFill rotWithShape="0">
                <a:blip r:embed="rId4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042083C5-65C3-4656-BF6A-FB2B89D5D62C}"/>
              </a:ext>
            </a:extLst>
          </p:cNvPr>
          <p:cNvSpPr/>
          <p:nvPr/>
        </p:nvSpPr>
        <p:spPr>
          <a:xfrm>
            <a:off x="2615381" y="3382297"/>
            <a:ext cx="2585884" cy="1897765"/>
          </a:xfrm>
          <a:custGeom>
            <a:avLst/>
            <a:gdLst>
              <a:gd name="connsiteX0" fmla="*/ 0 w 2585884"/>
              <a:gd name="connsiteY0" fmla="*/ 78658 h 1897765"/>
              <a:gd name="connsiteX1" fmla="*/ 1278193 w 2585884"/>
              <a:gd name="connsiteY1" fmla="*/ 1897626 h 1897765"/>
              <a:gd name="connsiteX2" fmla="*/ 2585884 w 2585884"/>
              <a:gd name="connsiteY2" fmla="*/ 0 h 1897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85884" h="1897765">
                <a:moveTo>
                  <a:pt x="0" y="78658"/>
                </a:moveTo>
                <a:cubicBezTo>
                  <a:pt x="423606" y="994697"/>
                  <a:pt x="847212" y="1910736"/>
                  <a:pt x="1278193" y="1897626"/>
                </a:cubicBezTo>
                <a:cubicBezTo>
                  <a:pt x="1709174" y="1884516"/>
                  <a:pt x="2147529" y="942258"/>
                  <a:pt x="2585884" y="0"/>
                </a:cubicBezTo>
              </a:path>
            </a:pathLst>
          </a:custGeom>
          <a:noFill/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5D5CEA6-2653-4A2B-8FD6-5FB3F1C9A002}"/>
              </a:ext>
            </a:extLst>
          </p:cNvPr>
          <p:cNvCxnSpPr>
            <a:cxnSpLocks/>
          </p:cNvCxnSpPr>
          <p:nvPr/>
        </p:nvCxnSpPr>
        <p:spPr>
          <a:xfrm flipH="1">
            <a:off x="3574655" y="3822140"/>
            <a:ext cx="1675771" cy="2141486"/>
          </a:xfrm>
          <a:prstGeom prst="line">
            <a:avLst/>
          </a:prstGeom>
          <a:ln>
            <a:solidFill>
              <a:srgbClr val="FF0000"/>
            </a:solidFill>
            <a:prstDash val="dash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53013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Gradients of Convex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sz="1000" dirty="0"/>
              </a:p>
              <a:p>
                <a:r>
                  <a:rPr lang="en-US" dirty="0"/>
                  <a:t>For a differentiable convex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its gradients yield </a:t>
                </a:r>
                <a:r>
                  <a:rPr lang="en-US" b="1" dirty="0">
                    <a:solidFill>
                      <a:srgbClr val="FF0000"/>
                    </a:solidFill>
                  </a:rPr>
                  <a:t>linear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underestimators</a:t>
                </a:r>
                <a:r>
                  <a:rPr lang="en-US" dirty="0"/>
                  <a:t>: zero gradient corresponds to a global optimum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1161386" y="3440317"/>
            <a:ext cx="4667795" cy="3327258"/>
            <a:chOff x="1699667" y="2841983"/>
            <a:chExt cx="4667795" cy="3327258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3257004" y="2841983"/>
              <a:ext cx="0" cy="3327258"/>
            </a:xfrm>
            <a:prstGeom prst="line">
              <a:avLst/>
            </a:prstGeom>
            <a:ln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1699667" y="4958755"/>
              <a:ext cx="4667795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945412" y="5372423"/>
                <a:ext cx="227293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5412" y="5372423"/>
                <a:ext cx="2272938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631648" y="2971276"/>
                <a:ext cx="227293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1648" y="2971276"/>
                <a:ext cx="2272938" cy="369332"/>
              </a:xfrm>
              <a:prstGeom prst="rect">
                <a:avLst/>
              </a:prstGeom>
              <a:blipFill rotWithShape="0">
                <a:blip r:embed="rId4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042083C5-65C3-4656-BF6A-FB2B89D5D62C}"/>
              </a:ext>
            </a:extLst>
          </p:cNvPr>
          <p:cNvSpPr/>
          <p:nvPr/>
        </p:nvSpPr>
        <p:spPr>
          <a:xfrm>
            <a:off x="2615381" y="3382297"/>
            <a:ext cx="2585884" cy="1897765"/>
          </a:xfrm>
          <a:custGeom>
            <a:avLst/>
            <a:gdLst>
              <a:gd name="connsiteX0" fmla="*/ 0 w 2585884"/>
              <a:gd name="connsiteY0" fmla="*/ 78658 h 1897765"/>
              <a:gd name="connsiteX1" fmla="*/ 1278193 w 2585884"/>
              <a:gd name="connsiteY1" fmla="*/ 1897626 h 1897765"/>
              <a:gd name="connsiteX2" fmla="*/ 2585884 w 2585884"/>
              <a:gd name="connsiteY2" fmla="*/ 0 h 1897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85884" h="1897765">
                <a:moveTo>
                  <a:pt x="0" y="78658"/>
                </a:moveTo>
                <a:cubicBezTo>
                  <a:pt x="423606" y="994697"/>
                  <a:pt x="847212" y="1910736"/>
                  <a:pt x="1278193" y="1897626"/>
                </a:cubicBezTo>
                <a:cubicBezTo>
                  <a:pt x="1709174" y="1884516"/>
                  <a:pt x="2147529" y="942258"/>
                  <a:pt x="2585884" y="0"/>
                </a:cubicBezTo>
              </a:path>
            </a:pathLst>
          </a:custGeom>
          <a:noFill/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5D5CEA6-2653-4A2B-8FD6-5FB3F1C9A002}"/>
              </a:ext>
            </a:extLst>
          </p:cNvPr>
          <p:cNvCxnSpPr>
            <a:cxnSpLocks/>
          </p:cNvCxnSpPr>
          <p:nvPr/>
        </p:nvCxnSpPr>
        <p:spPr>
          <a:xfrm flipH="1" flipV="1">
            <a:off x="2172930" y="5280062"/>
            <a:ext cx="3284685" cy="19664"/>
          </a:xfrm>
          <a:prstGeom prst="line">
            <a:avLst/>
          </a:prstGeom>
          <a:ln>
            <a:solidFill>
              <a:srgbClr val="FF0000"/>
            </a:solidFill>
            <a:prstDash val="dash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81073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Subgradients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sz="1000" dirty="0"/>
              </a:p>
              <a:p>
                <a:r>
                  <a:rPr lang="en-US" dirty="0"/>
                  <a:t>For a convex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a </a:t>
                </a:r>
                <a:r>
                  <a:rPr lang="en-US" dirty="0" err="1">
                    <a:solidFill>
                      <a:srgbClr val="FF0000"/>
                    </a:solidFill>
                  </a:rPr>
                  <a:t>subgradient</a:t>
                </a:r>
                <a:r>
                  <a:rPr lang="en-US" dirty="0"/>
                  <a:t> at a point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dirty="0"/>
                  <a:t> is given by any line,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i.e., it is a linear </a:t>
                </a:r>
                <a:r>
                  <a:rPr lang="en-US" dirty="0" err="1"/>
                  <a:t>underestimator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1161386" y="3440317"/>
            <a:ext cx="4667795" cy="3327258"/>
            <a:chOff x="1699667" y="2841983"/>
            <a:chExt cx="4667795" cy="3327258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3257004" y="2841983"/>
              <a:ext cx="0" cy="3327258"/>
            </a:xfrm>
            <a:prstGeom prst="line">
              <a:avLst/>
            </a:prstGeom>
            <a:ln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1699667" y="4958755"/>
              <a:ext cx="4667795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945412" y="5372423"/>
                <a:ext cx="227293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5412" y="5372423"/>
                <a:ext cx="2272938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631648" y="2971276"/>
                <a:ext cx="227293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1648" y="2971276"/>
                <a:ext cx="2272938" cy="369332"/>
              </a:xfrm>
              <a:prstGeom prst="rect">
                <a:avLst/>
              </a:prstGeom>
              <a:blipFill rotWithShape="0">
                <a:blip r:embed="rId4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2"/>
          <p:cNvCxnSpPr/>
          <p:nvPr/>
        </p:nvCxnSpPr>
        <p:spPr>
          <a:xfrm>
            <a:off x="2718723" y="3440316"/>
            <a:ext cx="1185863" cy="1818008"/>
          </a:xfrm>
          <a:prstGeom prst="line">
            <a:avLst/>
          </a:prstGeom>
          <a:ln>
            <a:solidFill>
              <a:srgbClr val="00B050"/>
            </a:solidFill>
            <a:head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3898359" y="3456469"/>
            <a:ext cx="1142697" cy="1814385"/>
          </a:xfrm>
          <a:prstGeom prst="line">
            <a:avLst/>
          </a:prstGeom>
          <a:ln>
            <a:solidFill>
              <a:srgbClr val="00B050"/>
            </a:solidFill>
            <a:head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840546" y="5672951"/>
                <a:ext cx="227293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0546" y="5672951"/>
                <a:ext cx="2272938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3552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Subgradients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sz="1000" dirty="0"/>
              </a:p>
              <a:p>
                <a:r>
                  <a:rPr lang="en-US" dirty="0"/>
                  <a:t>For a convex function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a </a:t>
                </a:r>
                <a:r>
                  <a:rPr lang="en-US" dirty="0" err="1">
                    <a:solidFill>
                      <a:srgbClr val="FF0000"/>
                    </a:solidFill>
                  </a:rPr>
                  <a:t>subgradient</a:t>
                </a:r>
                <a:r>
                  <a:rPr lang="en-US" dirty="0"/>
                  <a:t> at a point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dirty="0"/>
                  <a:t> is given by any line,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i.e., it is a linear </a:t>
                </a:r>
                <a:r>
                  <a:rPr lang="en-US" dirty="0" err="1"/>
                  <a:t>underestimator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1161386" y="3440317"/>
            <a:ext cx="4667795" cy="3327258"/>
            <a:chOff x="1699667" y="2841983"/>
            <a:chExt cx="4667795" cy="3327258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3257004" y="2841983"/>
              <a:ext cx="0" cy="3327258"/>
            </a:xfrm>
            <a:prstGeom prst="line">
              <a:avLst/>
            </a:prstGeom>
            <a:ln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1699667" y="4958755"/>
              <a:ext cx="4667795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945412" y="5372423"/>
                <a:ext cx="227293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5412" y="5372423"/>
                <a:ext cx="2272938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631648" y="2971276"/>
                <a:ext cx="227293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1648" y="2971276"/>
                <a:ext cx="2272938" cy="369332"/>
              </a:xfrm>
              <a:prstGeom prst="rect">
                <a:avLst/>
              </a:prstGeom>
              <a:blipFill rotWithShape="0">
                <a:blip r:embed="rId4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2"/>
          <p:cNvCxnSpPr/>
          <p:nvPr/>
        </p:nvCxnSpPr>
        <p:spPr>
          <a:xfrm>
            <a:off x="2718723" y="3440316"/>
            <a:ext cx="1185863" cy="1818008"/>
          </a:xfrm>
          <a:prstGeom prst="line">
            <a:avLst/>
          </a:prstGeom>
          <a:ln>
            <a:solidFill>
              <a:srgbClr val="00B050"/>
            </a:solidFill>
            <a:head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3898359" y="3456469"/>
            <a:ext cx="1142697" cy="1814385"/>
          </a:xfrm>
          <a:prstGeom prst="line">
            <a:avLst/>
          </a:prstGeom>
          <a:ln>
            <a:solidFill>
              <a:srgbClr val="00B050"/>
            </a:solidFill>
            <a:head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840546" y="5672951"/>
                <a:ext cx="227293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0546" y="5672951"/>
                <a:ext cx="2272938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/>
          <p:cNvCxnSpPr/>
          <p:nvPr/>
        </p:nvCxnSpPr>
        <p:spPr>
          <a:xfrm>
            <a:off x="1631648" y="4581053"/>
            <a:ext cx="4579029" cy="1385181"/>
          </a:xfrm>
          <a:prstGeom prst="line">
            <a:avLst/>
          </a:prstGeom>
          <a:ln>
            <a:solidFill>
              <a:srgbClr val="FF0000"/>
            </a:solidFill>
            <a:prstDash val="dash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0732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Subgradients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sz="1000" dirty="0"/>
              </a:p>
              <a:p>
                <a:r>
                  <a:rPr lang="en-US" dirty="0"/>
                  <a:t>For a convex function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a </a:t>
                </a:r>
                <a:r>
                  <a:rPr lang="en-US" dirty="0" err="1">
                    <a:solidFill>
                      <a:srgbClr val="FF0000"/>
                    </a:solidFill>
                  </a:rPr>
                  <a:t>subgradient</a:t>
                </a:r>
                <a:r>
                  <a:rPr lang="en-US" dirty="0"/>
                  <a:t> at a point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dirty="0"/>
                  <a:t> is given by any line,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i.e., it is a linear </a:t>
                </a:r>
                <a:r>
                  <a:rPr lang="en-US" dirty="0" err="1"/>
                  <a:t>underestimator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1161386" y="3440317"/>
            <a:ext cx="4667795" cy="3327258"/>
            <a:chOff x="1699667" y="2841983"/>
            <a:chExt cx="4667795" cy="3327258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3257004" y="2841983"/>
              <a:ext cx="0" cy="3327258"/>
            </a:xfrm>
            <a:prstGeom prst="line">
              <a:avLst/>
            </a:prstGeom>
            <a:ln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1699667" y="4958755"/>
              <a:ext cx="4667795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945412" y="5372423"/>
                <a:ext cx="227293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5412" y="5372423"/>
                <a:ext cx="2272938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631648" y="2971276"/>
                <a:ext cx="227293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1648" y="2971276"/>
                <a:ext cx="2272938" cy="369332"/>
              </a:xfrm>
              <a:prstGeom prst="rect">
                <a:avLst/>
              </a:prstGeom>
              <a:blipFill rotWithShape="0">
                <a:blip r:embed="rId4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2"/>
          <p:cNvCxnSpPr/>
          <p:nvPr/>
        </p:nvCxnSpPr>
        <p:spPr>
          <a:xfrm>
            <a:off x="2718723" y="3440316"/>
            <a:ext cx="1185863" cy="1818008"/>
          </a:xfrm>
          <a:prstGeom prst="line">
            <a:avLst/>
          </a:prstGeom>
          <a:ln>
            <a:solidFill>
              <a:srgbClr val="00B050"/>
            </a:solidFill>
            <a:head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3898359" y="3456469"/>
            <a:ext cx="1142697" cy="1814385"/>
          </a:xfrm>
          <a:prstGeom prst="line">
            <a:avLst/>
          </a:prstGeom>
          <a:ln>
            <a:solidFill>
              <a:srgbClr val="00B050"/>
            </a:solidFill>
            <a:head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840546" y="5672951"/>
                <a:ext cx="227293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0546" y="5672951"/>
                <a:ext cx="2272938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/>
          <p:cNvCxnSpPr/>
          <p:nvPr/>
        </p:nvCxnSpPr>
        <p:spPr>
          <a:xfrm flipV="1">
            <a:off x="1765426" y="4852657"/>
            <a:ext cx="4063755" cy="889098"/>
          </a:xfrm>
          <a:prstGeom prst="line">
            <a:avLst/>
          </a:prstGeom>
          <a:ln>
            <a:solidFill>
              <a:srgbClr val="FF0000"/>
            </a:solidFill>
            <a:prstDash val="dash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5367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Subgradients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sz="1000" dirty="0"/>
              </a:p>
              <a:p>
                <a:r>
                  <a:rPr lang="en-US" dirty="0"/>
                  <a:t>For a convex function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a </a:t>
                </a:r>
                <a:r>
                  <a:rPr lang="en-US" dirty="0" err="1">
                    <a:solidFill>
                      <a:srgbClr val="FF0000"/>
                    </a:solidFill>
                  </a:rPr>
                  <a:t>subgradient</a:t>
                </a:r>
                <a:r>
                  <a:rPr lang="en-US" dirty="0"/>
                  <a:t> at a point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dirty="0"/>
                  <a:t> is given by any line,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i.e., it is a linear </a:t>
                </a:r>
                <a:r>
                  <a:rPr lang="en-US" dirty="0" err="1"/>
                  <a:t>underestimator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1161386" y="3440317"/>
            <a:ext cx="4667795" cy="3327258"/>
            <a:chOff x="1699667" y="2841983"/>
            <a:chExt cx="4667795" cy="3327258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3257004" y="2841983"/>
              <a:ext cx="0" cy="3327258"/>
            </a:xfrm>
            <a:prstGeom prst="line">
              <a:avLst/>
            </a:prstGeom>
            <a:ln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1699667" y="4958755"/>
              <a:ext cx="4667795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945412" y="5372423"/>
                <a:ext cx="227293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5412" y="5372423"/>
                <a:ext cx="2272938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631648" y="2971276"/>
                <a:ext cx="227293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1648" y="2971276"/>
                <a:ext cx="2272938" cy="369332"/>
              </a:xfrm>
              <a:prstGeom prst="rect">
                <a:avLst/>
              </a:prstGeom>
              <a:blipFill rotWithShape="0">
                <a:blip r:embed="rId4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2"/>
          <p:cNvCxnSpPr/>
          <p:nvPr/>
        </p:nvCxnSpPr>
        <p:spPr>
          <a:xfrm>
            <a:off x="2718723" y="3440316"/>
            <a:ext cx="1185863" cy="1818008"/>
          </a:xfrm>
          <a:prstGeom prst="line">
            <a:avLst/>
          </a:prstGeom>
          <a:ln>
            <a:solidFill>
              <a:srgbClr val="00B050"/>
            </a:solidFill>
            <a:head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3898359" y="3456469"/>
            <a:ext cx="1142697" cy="1814385"/>
          </a:xfrm>
          <a:prstGeom prst="line">
            <a:avLst/>
          </a:prstGeom>
          <a:ln>
            <a:solidFill>
              <a:srgbClr val="00B050"/>
            </a:solidFill>
            <a:head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840546" y="5672951"/>
                <a:ext cx="227293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0546" y="5672951"/>
                <a:ext cx="2272938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/>
          <p:cNvCxnSpPr/>
          <p:nvPr/>
        </p:nvCxnSpPr>
        <p:spPr>
          <a:xfrm>
            <a:off x="1484768" y="5258324"/>
            <a:ext cx="4617268" cy="12530"/>
          </a:xfrm>
          <a:prstGeom prst="line">
            <a:avLst/>
          </a:prstGeom>
          <a:ln>
            <a:solidFill>
              <a:srgbClr val="FF0000"/>
            </a:solidFill>
            <a:prstDash val="dash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864096" y="3670274"/>
                <a:ext cx="2421802" cy="10550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/>
                  <a:t>If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acc>
                  </m:oMath>
                </a14:m>
                <a:r>
                  <a:rPr lang="en-US" sz="2000" dirty="0"/>
                  <a:t> is a </a:t>
                </a:r>
                <a:r>
                  <a:rPr lang="en-US" sz="2000" dirty="0" err="1"/>
                  <a:t>subgradient</a:t>
                </a:r>
                <a:r>
                  <a:rPr lang="en-US" sz="2000" dirty="0"/>
                  <a:t> 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000" dirty="0"/>
                  <a:t>,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000" dirty="0"/>
                  <a:t> is a global minimum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4096" y="3670274"/>
                <a:ext cx="2421802" cy="1055032"/>
              </a:xfrm>
              <a:prstGeom prst="rect">
                <a:avLst/>
              </a:prstGeom>
              <a:blipFill>
                <a:blip r:embed="rId6"/>
                <a:stretch>
                  <a:fillRect b="-92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6816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0348B-256D-44D0-98DD-5A770A330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Subgradients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E48A299-101E-41EA-BAE2-E5F074BA510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sz="1000" dirty="0"/>
              </a:p>
              <a:p>
                <a:r>
                  <a:rPr lang="en-US" dirty="0"/>
                  <a:t>If a convex function is differentiable at a point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then it has a unique </a:t>
                </a:r>
                <a:r>
                  <a:rPr lang="en-US" dirty="0" err="1"/>
                  <a:t>subgradient</a:t>
                </a:r>
                <a:r>
                  <a:rPr lang="en-US" dirty="0"/>
                  <a:t> at the point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given by the gradient</a:t>
                </a:r>
              </a:p>
              <a:p>
                <a:endParaRPr lang="en-US" sz="1000" dirty="0"/>
              </a:p>
              <a:p>
                <a:r>
                  <a:rPr lang="en-US" dirty="0"/>
                  <a:t>If a convex function is not differentiable at a point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it can have many </a:t>
                </a:r>
                <a:r>
                  <a:rPr lang="en-US" dirty="0" err="1"/>
                  <a:t>subgradients</a:t>
                </a:r>
                <a:endParaRPr lang="en-US" dirty="0"/>
              </a:p>
              <a:p>
                <a:endParaRPr lang="en-US" sz="1000" dirty="0"/>
              </a:p>
              <a:p>
                <a:pPr lvl="1"/>
                <a:r>
                  <a:rPr lang="en-US" dirty="0"/>
                  <a:t>E.g., the set of </a:t>
                </a:r>
                <a:r>
                  <a:rPr lang="en-US" dirty="0" err="1"/>
                  <a:t>subgradients</a:t>
                </a:r>
                <a:r>
                  <a:rPr lang="en-US" dirty="0"/>
                  <a:t> of the convex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/>
                  <a:t> at the point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 is given by the set of slopes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[−1,1]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The set of all </a:t>
                </a:r>
                <a:r>
                  <a:rPr lang="en-US" dirty="0" err="1"/>
                  <a:t>subgradients</a:t>
                </a:r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form a convex set, i.e.,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subgradients</a:t>
                </a:r>
                <a:r>
                  <a:rPr lang="en-US" dirty="0"/>
                  <a:t>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.5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+.5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/>
                  <a:t> is also a </a:t>
                </a:r>
                <a:r>
                  <a:rPr lang="en-US" dirty="0" err="1"/>
                  <a:t>subgradient</a:t>
                </a:r>
                <a:endParaRPr lang="en-US" dirty="0"/>
              </a:p>
              <a:p>
                <a:pPr lvl="1"/>
                <a:endParaRPr lang="en-US" sz="1000" dirty="0"/>
              </a:p>
              <a:p>
                <a:r>
                  <a:rPr lang="en-US" dirty="0" err="1"/>
                  <a:t>Subgradients</a:t>
                </a:r>
                <a:r>
                  <a:rPr lang="en-US" dirty="0"/>
                  <a:t> only guaranteed to exist for convex functions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E48A299-101E-41EA-BAE2-E5F074BA510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 r="-7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5402D0-7116-4BBB-A1E2-4FE01CF9B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1380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Gradient Descent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sz="1000" dirty="0"/>
              </a:p>
              <a:p>
                <a:endParaRPr lang="en-US" sz="1000" dirty="0"/>
              </a:p>
              <a:p>
                <a:pPr marL="0" indent="0">
                  <a:buNone/>
                </a:pPr>
                <a:r>
                  <a:rPr lang="en-US" dirty="0"/>
                  <a:t>Gradient Descent Algorithm:</a:t>
                </a:r>
              </a:p>
              <a:p>
                <a:pPr marL="0" indent="0">
                  <a:buNone/>
                </a:pPr>
                <a:endParaRPr lang="en-US" sz="1000" dirty="0"/>
              </a:p>
              <a:p>
                <a:r>
                  <a:rPr lang="en-US" dirty="0"/>
                  <a:t>Pick an initial point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/>
              </a:p>
              <a:p>
                <a:endParaRPr lang="en-US" sz="1000" dirty="0"/>
              </a:p>
              <a:p>
                <a:r>
                  <a:rPr lang="en-US" dirty="0"/>
                  <a:t>Iterate until convergence</a:t>
                </a:r>
              </a:p>
              <a:p>
                <a:endParaRPr lang="en-US" sz="100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𝛻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sz="1000" dirty="0"/>
              </a:p>
              <a:p>
                <a:pPr marL="0" indent="0">
                  <a:buNone/>
                </a:pPr>
                <a:r>
                  <a:rPr lang="en-US" dirty="0"/>
                  <a:t>    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is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dirty="0"/>
                  <a:t> step size (sometimes called learning rate)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7434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7FD46B-8219-4FBE-A7EF-64BAB75E2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Subgradient</a:t>
            </a:r>
            <a:r>
              <a:rPr lang="en-US" dirty="0"/>
              <a:t>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00F7A1C-6298-411A-96C7-876B39C84A1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/>
              </a:p>
              <a:p>
                <a:r>
                  <a:rPr lang="en-US" dirty="0" err="1"/>
                  <a:t>Subgradient</a:t>
                </a:r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convex functions?</a:t>
                </a:r>
              </a:p>
              <a:p>
                <a:endParaRPr lang="en-US" dirty="0"/>
              </a:p>
              <a:p>
                <a:pPr lvl="1"/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00F7A1C-6298-411A-96C7-876B39C84A1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6DC874-04E5-4F32-9F2B-ADEB0DC9B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58778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7FD46B-8219-4FBE-A7EF-64BAB75E2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Subgradient</a:t>
            </a:r>
            <a:r>
              <a:rPr lang="en-US" dirty="0"/>
              <a:t>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00F7A1C-6298-411A-96C7-876B39C84A1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/>
              </a:p>
              <a:p>
                <a:r>
                  <a:rPr lang="en-US" dirty="0" err="1"/>
                  <a:t>Subgradient</a:t>
                </a:r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convex functions?</a:t>
                </a:r>
              </a:p>
              <a:p>
                <a:endParaRPr lang="en-US" dirty="0"/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∇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</a:rPr>
                      <m:t>∇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/>
                      <m:t>If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m:rPr>
                        <m:nor/>
                      </m:rPr>
                      <a:rPr lang="en-US" dirty="0"/>
                      <m:t>, </m:t>
                    </m:r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</a:rPr>
                      <m:t>∇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∇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are both </a:t>
                </a:r>
                <a:r>
                  <a:rPr lang="en-US" dirty="0" err="1"/>
                  <a:t>subgradients</a:t>
                </a:r>
                <a:r>
                  <a:rPr lang="en-US" dirty="0"/>
                  <a:t> (and so are all convex combinations of these)</a:t>
                </a:r>
              </a:p>
              <a:p>
                <a:pPr lvl="1"/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00F7A1C-6298-411A-96C7-876B39C84A1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6DC874-04E5-4F32-9F2B-ADEB0DC9B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91456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Subgradient</a:t>
            </a:r>
            <a:r>
              <a:rPr lang="en-US" dirty="0"/>
              <a:t> Descent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sz="1000" dirty="0"/>
              </a:p>
              <a:p>
                <a:endParaRPr lang="en-US" sz="1000" dirty="0"/>
              </a:p>
              <a:p>
                <a:pPr marL="0" indent="0">
                  <a:buNone/>
                </a:pPr>
                <a:r>
                  <a:rPr lang="en-US" dirty="0" err="1"/>
                  <a:t>Subgradient</a:t>
                </a:r>
                <a:r>
                  <a:rPr lang="en-US" dirty="0"/>
                  <a:t> Descent Algorithm:</a:t>
                </a:r>
              </a:p>
              <a:p>
                <a:pPr marL="0" indent="0">
                  <a:buNone/>
                </a:pPr>
                <a:endParaRPr lang="en-US" sz="1000" dirty="0"/>
              </a:p>
              <a:p>
                <a:r>
                  <a:rPr lang="en-US" dirty="0"/>
                  <a:t>Pick an initial point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/>
              </a:p>
              <a:p>
                <a:endParaRPr lang="en-US" sz="1000" dirty="0"/>
              </a:p>
              <a:p>
                <a:r>
                  <a:rPr lang="en-US" dirty="0"/>
                  <a:t>Iterate until convergence</a:t>
                </a:r>
              </a:p>
              <a:p>
                <a:endParaRPr lang="en-US" sz="100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sz="1000" dirty="0"/>
              </a:p>
              <a:p>
                <a:pPr marL="0" indent="0">
                  <a:buNone/>
                </a:pPr>
                <a:r>
                  <a:rPr lang="en-US" dirty="0"/>
                  <a:t>    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is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dirty="0"/>
                  <a:t> step size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a </a:t>
                </a:r>
                <a:r>
                  <a:rPr lang="en-US" dirty="0" err="1"/>
                  <a:t>subgradient</a:t>
                </a:r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at</a:t>
                </a:r>
                <a:br>
                  <a:rPr lang="en-US" dirty="0"/>
                </a:br>
                <a:r>
                  <a:rPr lang="en-US" dirty="0"/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716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Subgradient</a:t>
            </a:r>
            <a:r>
              <a:rPr lang="en-US" dirty="0"/>
              <a:t> Descent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sz="1000" dirty="0"/>
              </a:p>
              <a:p>
                <a:endParaRPr lang="en-US" sz="1000" dirty="0"/>
              </a:p>
              <a:p>
                <a:pPr marL="0" indent="0">
                  <a:buNone/>
                </a:pPr>
                <a:r>
                  <a:rPr lang="en-US" dirty="0" err="1"/>
                  <a:t>Subgradient</a:t>
                </a:r>
                <a:r>
                  <a:rPr lang="en-US" dirty="0"/>
                  <a:t> Descent Algorithm:</a:t>
                </a:r>
              </a:p>
              <a:p>
                <a:pPr marL="0" indent="0">
                  <a:buNone/>
                </a:pPr>
                <a:endParaRPr lang="en-US" sz="1000" dirty="0"/>
              </a:p>
              <a:p>
                <a:r>
                  <a:rPr lang="en-US" dirty="0"/>
                  <a:t>Pick an initial point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/>
              </a:p>
              <a:p>
                <a:endParaRPr lang="en-US" sz="1000" dirty="0"/>
              </a:p>
              <a:p>
                <a:r>
                  <a:rPr lang="en-US" dirty="0"/>
                  <a:t>Iterate until convergence</a:t>
                </a:r>
              </a:p>
              <a:p>
                <a:endParaRPr lang="en-US" sz="100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sz="1000" dirty="0"/>
              </a:p>
              <a:p>
                <a:pPr marL="0" indent="0">
                  <a:buNone/>
                </a:pPr>
                <a:r>
                  <a:rPr lang="en-US" dirty="0"/>
                  <a:t>    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is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dirty="0"/>
                  <a:t> step size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a </a:t>
                </a:r>
                <a:r>
                  <a:rPr lang="en-US" dirty="0" err="1"/>
                  <a:t>subgradient</a:t>
                </a:r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at</a:t>
                </a:r>
                <a:br>
                  <a:rPr lang="en-US" dirty="0"/>
                </a:br>
                <a:r>
                  <a:rPr lang="en-US" dirty="0"/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97A124-D756-4C20-8030-925D1B463656}"/>
              </a:ext>
            </a:extLst>
          </p:cNvPr>
          <p:cNvSpPr txBox="1"/>
          <p:nvPr/>
        </p:nvSpPr>
        <p:spPr>
          <a:xfrm>
            <a:off x="2930364" y="5138464"/>
            <a:ext cx="32832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Can you use line search here?</a:t>
            </a:r>
          </a:p>
        </p:txBody>
      </p:sp>
    </p:spTree>
    <p:extLst>
      <p:ext uri="{BB962C8B-B14F-4D97-AF65-F5344CB8AC3E}">
        <p14:creationId xmlns:p14="http://schemas.microsoft.com/office/powerpoint/2010/main" val="7664211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ED963-AB4A-4ED0-9576-A1EFD9134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Subgradient</a:t>
            </a:r>
            <a:r>
              <a:rPr lang="en-US" dirty="0"/>
              <a:t> Descent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BB0558-0375-4AB5-9213-9D502904A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3F0B88-A6BB-4B83-A9F3-54FBDB79F6C6}"/>
              </a:ext>
            </a:extLst>
          </p:cNvPr>
          <p:cNvSpPr txBox="1"/>
          <p:nvPr/>
        </p:nvSpPr>
        <p:spPr>
          <a:xfrm>
            <a:off x="3883538" y="5844654"/>
            <a:ext cx="1305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Step Size: .9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117C3E2-930A-425F-B803-D2D7398BE7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30" name="Picture 6" descr="[video-to-gif output image]">
            <a:extLst>
              <a:ext uri="{FF2B5EF4-FFF2-40B4-BE49-F238E27FC236}">
                <a16:creationId xmlns:a16="http://schemas.microsoft.com/office/drawing/2014/main" id="{154B0F70-1D9E-4A49-A1A0-748E999ACA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428750"/>
            <a:ext cx="5334000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240848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70F8A-707E-44BD-BF71-A9390FD56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Diminishing Step Size Rules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59A8105-109E-4637-A947-F9A567BA297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sz="1000" dirty="0"/>
              </a:p>
              <a:p>
                <a:r>
                  <a:rPr lang="en-US" dirty="0"/>
                  <a:t>A fixed step size may not result in convergence for non-differentiable functions</a:t>
                </a:r>
              </a:p>
              <a:p>
                <a:endParaRPr lang="en-US" sz="1000" dirty="0"/>
              </a:p>
              <a:p>
                <a:r>
                  <a:rPr lang="en-US" dirty="0"/>
                  <a:t>Instead, can use a diminishing step size:</a:t>
                </a:r>
              </a:p>
              <a:p>
                <a:endParaRPr lang="en-US" sz="1000" dirty="0"/>
              </a:p>
              <a:p>
                <a:pPr lvl="1"/>
                <a:r>
                  <a:rPr lang="en-US" dirty="0"/>
                  <a:t>Required property: step size must decrease as number of iterations increase but not too quickly that the algorithm fails to make progress</a:t>
                </a:r>
              </a:p>
              <a:p>
                <a:pPr lvl="1"/>
                <a:endParaRPr lang="en-US" sz="1000" dirty="0"/>
              </a:p>
              <a:p>
                <a:r>
                  <a:rPr lang="en-US" dirty="0"/>
                  <a:t>Common diminishing step size rules: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r>
                  <a:rPr lang="en-US" dirty="0"/>
                  <a:t> for some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&gt;0,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dirty="0"/>
                  <a:t> for some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59A8105-109E-4637-A947-F9A567BA297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 r="-15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0E406C-3ED4-46FC-8B6E-F9758F2F8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2715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ED963-AB4A-4ED0-9576-A1EFD9134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Subgradient</a:t>
            </a:r>
            <a:r>
              <a:rPr lang="en-US" dirty="0"/>
              <a:t> Descent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BB0558-0375-4AB5-9213-9D502904A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36</a:t>
            </a:fld>
            <a:endParaRPr lang="en-US" dirty="0"/>
          </a:p>
        </p:txBody>
      </p:sp>
      <p:pic>
        <p:nvPicPr>
          <p:cNvPr id="1028" name="Picture 4" descr="[video-to-gif output image]">
            <a:extLst>
              <a:ext uri="{FF2B5EF4-FFF2-40B4-BE49-F238E27FC236}">
                <a16:creationId xmlns:a16="http://schemas.microsoft.com/office/drawing/2014/main" id="{FACDAB93-801F-4473-B450-A84780B6BA76}"/>
              </a:ext>
            </a:extLst>
          </p:cNvPr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9281" y="1616869"/>
            <a:ext cx="5334000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03F0B88-A6BB-4B83-A9F3-54FBDB79F6C6}"/>
              </a:ext>
            </a:extLst>
          </p:cNvPr>
          <p:cNvSpPr txBox="1"/>
          <p:nvPr/>
        </p:nvSpPr>
        <p:spPr>
          <a:xfrm>
            <a:off x="3486446" y="5852340"/>
            <a:ext cx="2171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Diminishing Step Size</a:t>
            </a:r>
          </a:p>
        </p:txBody>
      </p:sp>
    </p:spTree>
    <p:extLst>
      <p:ext uri="{BB962C8B-B14F-4D97-AF65-F5344CB8AC3E}">
        <p14:creationId xmlns:p14="http://schemas.microsoft.com/office/powerpoint/2010/main" val="66512866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6E468C-1056-4DEE-90FB-6185D6FAF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Theoretical Guarantees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2726A5-D975-4EF8-91FD-3E0C46FEC61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hard work in convex optimization is to identify conditions that guarantee quick convergence to within a small error of the optimum</a:t>
                </a:r>
              </a:p>
              <a:p>
                <a:endParaRPr lang="en-US" sz="1000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𝑏𝑒𝑠𝑡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∈{0,…,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}</m:t>
                            </m:r>
                          </m:lim>
                        </m:limLow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dirty="0"/>
              </a:p>
              <a:p>
                <a:endParaRPr lang="en-US" sz="1000" dirty="0"/>
              </a:p>
              <a:p>
                <a:r>
                  <a:rPr lang="en-US" dirty="0"/>
                  <a:t>For a fixed step size,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dirty="0"/>
                  <a:t>, we are guaranteed that </a:t>
                </a:r>
              </a:p>
              <a:p>
                <a:endParaRPr lang="en-US" sz="1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𝑏𝑒𝑠𝑡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b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inf</m:t>
                                  </m:r>
                                </m:e>
                                <m:li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lim>
                              </m:limLow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func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sz="1000" dirty="0"/>
              </a:p>
              <a:p>
                <a:pPr marL="0" indent="0">
                  <a:buNone/>
                </a:pPr>
                <a:r>
                  <a:rPr lang="en-US" dirty="0"/>
                  <a:t>    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some positive constant that depends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endParaRPr lang="en-US" dirty="0"/>
              </a:p>
              <a:p>
                <a:endParaRPr lang="en-US" sz="1000" dirty="0"/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is differentiable, then we have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𝜖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 whenever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dirty="0"/>
                  <a:t> is small enough</a:t>
                </a:r>
              </a:p>
              <a:p>
                <a:pPr marL="457200" lvl="1" indent="0" algn="ctr"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(more on rates of convergence later)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2726A5-D975-4EF8-91FD-3E0C46FEC61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 t="-920" b="-65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4C358A-4090-46BF-98CA-D2F3C7F1A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0001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Gradient Descent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sz="1000" dirty="0"/>
              </a:p>
              <a:p>
                <a:endParaRPr lang="en-US" sz="1000" dirty="0"/>
              </a:p>
              <a:p>
                <a:pPr marL="0" indent="0">
                  <a:buNone/>
                </a:pPr>
                <a:r>
                  <a:rPr lang="en-US" dirty="0"/>
                  <a:t>Gradient Descent Algorithm:</a:t>
                </a:r>
              </a:p>
              <a:p>
                <a:pPr marL="0" indent="0">
                  <a:buNone/>
                </a:pPr>
                <a:endParaRPr lang="en-US" sz="1000" dirty="0"/>
              </a:p>
              <a:p>
                <a:r>
                  <a:rPr lang="en-US" dirty="0"/>
                  <a:t>Pick an initial point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/>
              </a:p>
              <a:p>
                <a:endParaRPr lang="en-US" sz="1000" dirty="0"/>
              </a:p>
              <a:p>
                <a:r>
                  <a:rPr lang="en-US" dirty="0"/>
                  <a:t>Iterate until convergence</a:t>
                </a:r>
              </a:p>
              <a:p>
                <a:endParaRPr lang="en-US" sz="100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𝛻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sz="1000" dirty="0"/>
              </a:p>
              <a:p>
                <a:pPr marL="0" indent="0">
                  <a:buNone/>
                </a:pPr>
                <a:r>
                  <a:rPr lang="en-US" dirty="0"/>
                  <a:t>    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is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dirty="0"/>
                  <a:t> step size (sometimes called learning rate)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F7F048-A5A9-4704-9840-B5D5070A2C7D}"/>
              </a:ext>
            </a:extLst>
          </p:cNvPr>
          <p:cNvSpPr txBox="1"/>
          <p:nvPr/>
        </p:nvSpPr>
        <p:spPr>
          <a:xfrm>
            <a:off x="3470492" y="4634006"/>
            <a:ext cx="21310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When do we stop?</a:t>
            </a:r>
          </a:p>
          <a:p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6208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Gradient Descent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sz="1000" dirty="0"/>
              </a:p>
              <a:p>
                <a:endParaRPr lang="en-US" sz="1000" dirty="0"/>
              </a:p>
              <a:p>
                <a:pPr marL="0" indent="0">
                  <a:buNone/>
                </a:pPr>
                <a:r>
                  <a:rPr lang="en-US" dirty="0"/>
                  <a:t>Gradient Descent Algorithm:</a:t>
                </a:r>
              </a:p>
              <a:p>
                <a:pPr marL="0" indent="0">
                  <a:buNone/>
                </a:pPr>
                <a:endParaRPr lang="en-US" sz="1000" dirty="0"/>
              </a:p>
              <a:p>
                <a:r>
                  <a:rPr lang="en-US" dirty="0"/>
                  <a:t>Pick an initial point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/>
              </a:p>
              <a:p>
                <a:endParaRPr lang="en-US" sz="1000" dirty="0"/>
              </a:p>
              <a:p>
                <a:r>
                  <a:rPr lang="en-US" dirty="0"/>
                  <a:t>Iterate until convergence</a:t>
                </a:r>
              </a:p>
              <a:p>
                <a:endParaRPr lang="en-US" sz="100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𝛻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sz="1000" dirty="0"/>
              </a:p>
              <a:p>
                <a:pPr marL="0" indent="0">
                  <a:buNone/>
                </a:pPr>
                <a:r>
                  <a:rPr lang="en-US" dirty="0"/>
                  <a:t>    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is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dirty="0"/>
                  <a:t> step size (sometimes called learning rate)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0F7F048-A5A9-4704-9840-B5D5070A2C7D}"/>
                  </a:ext>
                </a:extLst>
              </p:cNvPr>
              <p:cNvSpPr txBox="1"/>
              <p:nvPr/>
            </p:nvSpPr>
            <p:spPr>
              <a:xfrm>
                <a:off x="1867981" y="4535684"/>
                <a:ext cx="5408037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/>
                  <a:t>Possible Stopping Criteria:  iterate until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∇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sz="2000" dirty="0"/>
                  <a:t> for some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0F7F048-A5A9-4704-9840-B5D5070A2C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7981" y="4535684"/>
                <a:ext cx="5408037" cy="707886"/>
              </a:xfrm>
              <a:prstGeom prst="rect">
                <a:avLst/>
              </a:prstGeom>
              <a:blipFill>
                <a:blip r:embed="rId3"/>
                <a:stretch>
                  <a:fillRect t="-4310" b="-14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88AD5E3-86F5-4B12-9D54-1620BE2794A1}"/>
                  </a:ext>
                </a:extLst>
              </p:cNvPr>
              <p:cNvSpPr txBox="1"/>
              <p:nvPr/>
            </p:nvSpPr>
            <p:spPr>
              <a:xfrm>
                <a:off x="3212248" y="5459050"/>
                <a:ext cx="264758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solidFill>
                      <a:srgbClr val="FF0000"/>
                    </a:solidFill>
                  </a:rPr>
                  <a:t>How small should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sz="2000" dirty="0">
                    <a:solidFill>
                      <a:srgbClr val="FF0000"/>
                    </a:solidFill>
                  </a:rPr>
                  <a:t> be?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88AD5E3-86F5-4B12-9D54-1620BE2794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2248" y="5459050"/>
                <a:ext cx="2647584" cy="400110"/>
              </a:xfrm>
              <a:prstGeom prst="rect">
                <a:avLst/>
              </a:prstGeom>
              <a:blipFill>
                <a:blip r:embed="rId4"/>
                <a:stretch>
                  <a:fillRect l="-2535" t="-9231" r="-1613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95420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Gradient Descent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865" y="1592482"/>
            <a:ext cx="8757594" cy="4555776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2961203" y="4745104"/>
            <a:ext cx="151392" cy="136772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02617" y="1144514"/>
                <a:ext cx="143518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617" y="1144514"/>
                <a:ext cx="1435184" cy="369332"/>
              </a:xfrm>
              <a:prstGeom prst="rect">
                <a:avLst/>
              </a:prstGeom>
              <a:blipFill>
                <a:blip r:embed="rId3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04775" y="2915081"/>
                <a:ext cx="1224759" cy="3808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(0)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=−4</m:t>
                      </m:r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75" y="2915081"/>
                <a:ext cx="1224759" cy="3808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04775" y="2570697"/>
                <a:ext cx="134395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Step size: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.8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75" y="2570697"/>
                <a:ext cx="1343958" cy="369332"/>
              </a:xfrm>
              <a:prstGeom prst="rect">
                <a:avLst/>
              </a:prstGeom>
              <a:blipFill>
                <a:blip r:embed="rId5"/>
                <a:stretch>
                  <a:fillRect l="-3620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256836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Gradient Descent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865" y="1592482"/>
            <a:ext cx="8757594" cy="455577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02617" y="1144514"/>
                <a:ext cx="143518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617" y="1144514"/>
                <a:ext cx="1435184" cy="369332"/>
              </a:xfrm>
              <a:prstGeom prst="rect">
                <a:avLst/>
              </a:prstGeom>
              <a:blipFill>
                <a:blip r:embed="rId3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04775" y="3293108"/>
                <a:ext cx="2686698" cy="3808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=−4− .8⋅2⋅(−4)</m:t>
                      </m:r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75" y="3293108"/>
                <a:ext cx="2686698" cy="380810"/>
              </a:xfrm>
              <a:prstGeom prst="rect">
                <a:avLst/>
              </a:prstGeom>
              <a:blipFill>
                <a:blip r:embed="rId4"/>
                <a:stretch>
                  <a:fillRect b="-126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04775" y="2915081"/>
                <a:ext cx="1224759" cy="3808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(0)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=−4</m:t>
                      </m:r>
                    </m:oMath>
                  </m:oMathPara>
                </a14:m>
                <a:endParaRPr lang="en-US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75" y="2915081"/>
                <a:ext cx="1224759" cy="3808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04775" y="2570697"/>
                <a:ext cx="134395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Step size: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.8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75" y="2570697"/>
                <a:ext cx="1343958" cy="369332"/>
              </a:xfrm>
              <a:prstGeom prst="rect">
                <a:avLst/>
              </a:prstGeom>
              <a:blipFill>
                <a:blip r:embed="rId6"/>
                <a:stretch>
                  <a:fillRect l="-3620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Oval 12"/>
          <p:cNvSpPr/>
          <p:nvPr/>
        </p:nvSpPr>
        <p:spPr>
          <a:xfrm>
            <a:off x="2961203" y="4745104"/>
            <a:ext cx="151392" cy="136772"/>
          </a:xfrm>
          <a:prstGeom prst="ellipse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5445151" y="5265518"/>
            <a:ext cx="151392" cy="136772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9542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Gradient Descent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865" y="1592482"/>
            <a:ext cx="8757594" cy="4555776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2961203" y="4745104"/>
            <a:ext cx="151392" cy="136772"/>
          </a:xfrm>
          <a:prstGeom prst="ellipse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02617" y="1144514"/>
                <a:ext cx="143518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617" y="1144514"/>
                <a:ext cx="1435184" cy="369332"/>
              </a:xfrm>
              <a:prstGeom prst="rect">
                <a:avLst/>
              </a:prstGeom>
              <a:blipFill>
                <a:blip r:embed="rId3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04775" y="3293108"/>
                <a:ext cx="1227965" cy="3808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=2.4</m:t>
                      </m:r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75" y="3293108"/>
                <a:ext cx="1227965" cy="3808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04775" y="2915081"/>
                <a:ext cx="1224759" cy="3808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(0)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=−4</m:t>
                      </m:r>
                    </m:oMath>
                  </m:oMathPara>
                </a14:m>
                <a:endParaRPr lang="en-US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75" y="2915081"/>
                <a:ext cx="1224759" cy="3808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04775" y="2570697"/>
                <a:ext cx="134395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Step size: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.8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75" y="2570697"/>
                <a:ext cx="1343958" cy="369332"/>
              </a:xfrm>
              <a:prstGeom prst="rect">
                <a:avLst/>
              </a:prstGeom>
              <a:blipFill>
                <a:blip r:embed="rId6"/>
                <a:stretch>
                  <a:fillRect l="-3620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Oval 14">
            <a:extLst>
              <a:ext uri="{FF2B5EF4-FFF2-40B4-BE49-F238E27FC236}">
                <a16:creationId xmlns:a16="http://schemas.microsoft.com/office/drawing/2014/main" id="{FB275486-9B37-4EFD-8B2E-FE9198C668B0}"/>
              </a:ext>
            </a:extLst>
          </p:cNvPr>
          <p:cNvSpPr/>
          <p:nvPr/>
        </p:nvSpPr>
        <p:spPr>
          <a:xfrm>
            <a:off x="5445151" y="5265518"/>
            <a:ext cx="151392" cy="136772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7736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Gradient Descent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865" y="1592482"/>
            <a:ext cx="8757594" cy="4555776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2961203" y="4745104"/>
            <a:ext cx="151392" cy="136772"/>
          </a:xfrm>
          <a:prstGeom prst="ellipse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02617" y="1144514"/>
                <a:ext cx="143518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617" y="1144514"/>
                <a:ext cx="1435184" cy="369332"/>
              </a:xfrm>
              <a:prstGeom prst="rect">
                <a:avLst/>
              </a:prstGeom>
              <a:blipFill>
                <a:blip r:embed="rId4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839459" y="5700404"/>
                <a:ext cx="1227965" cy="3808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=0.4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9459" y="5700404"/>
                <a:ext cx="1227965" cy="3808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00533" y="3671135"/>
                <a:ext cx="2500749" cy="3808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(2)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=2.4− .8⋅2⋅2.4</m:t>
                      </m:r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33" y="3671135"/>
                <a:ext cx="2500749" cy="3808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04775" y="3293108"/>
                <a:ext cx="1227965" cy="3808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=2.4</m:t>
                      </m:r>
                    </m:oMath>
                  </m:oMathPara>
                </a14:m>
                <a:endParaRPr lang="en-US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75" y="3293108"/>
                <a:ext cx="1227965" cy="3808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04775" y="2915081"/>
                <a:ext cx="1224759" cy="3808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(0)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=−4</m:t>
                      </m:r>
                    </m:oMath>
                  </m:oMathPara>
                </a14:m>
                <a:endParaRPr lang="en-US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75" y="2915081"/>
                <a:ext cx="1224759" cy="3808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04775" y="2570697"/>
                <a:ext cx="134395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Step size: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.8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75" y="2570697"/>
                <a:ext cx="1343958" cy="369332"/>
              </a:xfrm>
              <a:prstGeom prst="rect">
                <a:avLst/>
              </a:prstGeom>
              <a:blipFill>
                <a:blip r:embed="rId9"/>
                <a:stretch>
                  <a:fillRect l="-3620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Oval 16"/>
          <p:cNvSpPr/>
          <p:nvPr/>
        </p:nvSpPr>
        <p:spPr>
          <a:xfrm>
            <a:off x="3971571" y="5439325"/>
            <a:ext cx="151392" cy="136772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7C9D5C4-7F48-4E5C-972F-2D99C3A37AA4}"/>
              </a:ext>
            </a:extLst>
          </p:cNvPr>
          <p:cNvSpPr/>
          <p:nvPr/>
        </p:nvSpPr>
        <p:spPr>
          <a:xfrm>
            <a:off x="5445151" y="5265518"/>
            <a:ext cx="151392" cy="136772"/>
          </a:xfrm>
          <a:prstGeom prst="ellipse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2748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27919</TotalTime>
  <Words>1544</Words>
  <Application>Microsoft Office PowerPoint</Application>
  <PresentationFormat>On-screen Show (4:3)</PresentationFormat>
  <Paragraphs>297</Paragraphs>
  <Slides>37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1" baseType="lpstr">
      <vt:lpstr>Arial</vt:lpstr>
      <vt:lpstr>Calibri</vt:lpstr>
      <vt:lpstr>Cambria Math</vt:lpstr>
      <vt:lpstr>Office Theme</vt:lpstr>
      <vt:lpstr>Gradient Descent</vt:lpstr>
      <vt:lpstr>Gradient Descent</vt:lpstr>
      <vt:lpstr>Gradient Descent</vt:lpstr>
      <vt:lpstr>Gradient Descent</vt:lpstr>
      <vt:lpstr>Gradient Descent</vt:lpstr>
      <vt:lpstr>Gradient Descent</vt:lpstr>
      <vt:lpstr>Gradient Descent</vt:lpstr>
      <vt:lpstr>Gradient Descent</vt:lpstr>
      <vt:lpstr>Gradient Descent</vt:lpstr>
      <vt:lpstr>Gradient Descent</vt:lpstr>
      <vt:lpstr>Gradient Descent</vt:lpstr>
      <vt:lpstr>Gradient Descent</vt:lpstr>
      <vt:lpstr>Gradient Descent</vt:lpstr>
      <vt:lpstr>Gradient Descent</vt:lpstr>
      <vt:lpstr>Gradient Descent</vt:lpstr>
      <vt:lpstr>Line Search</vt:lpstr>
      <vt:lpstr>Backtracking Line Search</vt:lpstr>
      <vt:lpstr>Backtracking Line Search</vt:lpstr>
      <vt:lpstr>Backtracking Line Search</vt:lpstr>
      <vt:lpstr>Backtracking Line Search</vt:lpstr>
      <vt:lpstr>Gradient Descent: Convex Functions</vt:lpstr>
      <vt:lpstr>Gradients of Convex Functions</vt:lpstr>
      <vt:lpstr>Gradients of Convex Functions</vt:lpstr>
      <vt:lpstr>Gradients of Convex Functions</vt:lpstr>
      <vt:lpstr>Subgradients</vt:lpstr>
      <vt:lpstr>Subgradients</vt:lpstr>
      <vt:lpstr>Subgradients</vt:lpstr>
      <vt:lpstr>Subgradients</vt:lpstr>
      <vt:lpstr>Subgradients</vt:lpstr>
      <vt:lpstr>Subgradient Example</vt:lpstr>
      <vt:lpstr>Subgradient Example</vt:lpstr>
      <vt:lpstr>Subgradient Descent</vt:lpstr>
      <vt:lpstr>Subgradient Descent</vt:lpstr>
      <vt:lpstr>Subgradient Descent</vt:lpstr>
      <vt:lpstr>Diminishing Step Size Rules</vt:lpstr>
      <vt:lpstr>Subgradient Descent</vt:lpstr>
      <vt:lpstr>Theoretical Guarantees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lxe072000</dc:creator>
  <cp:lastModifiedBy>Nicholas Ruozzi</cp:lastModifiedBy>
  <cp:revision>234</cp:revision>
  <dcterms:created xsi:type="dcterms:W3CDTF">2011-08-25T15:49:05Z</dcterms:created>
  <dcterms:modified xsi:type="dcterms:W3CDTF">2021-09-02T14:49:39Z</dcterms:modified>
</cp:coreProperties>
</file>