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70" r:id="rId3"/>
    <p:sldId id="373" r:id="rId4"/>
    <p:sldId id="374" r:id="rId5"/>
    <p:sldId id="385" r:id="rId6"/>
    <p:sldId id="384" r:id="rId7"/>
    <p:sldId id="376" r:id="rId8"/>
    <p:sldId id="377" r:id="rId9"/>
    <p:sldId id="378" r:id="rId10"/>
    <p:sldId id="263" r:id="rId11"/>
    <p:sldId id="380" r:id="rId12"/>
    <p:sldId id="381" r:id="rId13"/>
    <p:sldId id="264" r:id="rId14"/>
    <p:sldId id="265" r:id="rId15"/>
    <p:sldId id="266" r:id="rId16"/>
    <p:sldId id="267" r:id="rId17"/>
    <p:sldId id="268" r:id="rId18"/>
    <p:sldId id="382" r:id="rId19"/>
    <p:sldId id="383" r:id="rId20"/>
    <p:sldId id="3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84" d="100"/>
          <a:sy n="184" d="100"/>
        </p:scale>
        <p:origin x="111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9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3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Gradient Descent with Constraints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An alternative to projected gradient descent:  the Frank-Wolfe algorithm</a:t>
                </a:r>
              </a:p>
              <a:p>
                <a:endParaRPr lang="en-US" sz="1100" dirty="0"/>
              </a:p>
              <a:p>
                <a:pPr lvl="1"/>
                <a:r>
                  <a:rPr lang="en-US" dirty="0"/>
                  <a:t>To minimize a convex function over a convex set, it suffices to solve a series of linear optimization problems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Specifically,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by its first order Taylor expansion at the current estimate, and minimize this function over the set of constraints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Take a step towards this new optimum</a:t>
                </a:r>
              </a:p>
              <a:p>
                <a:endParaRPr lang="en-US" dirty="0"/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8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∇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3B73A24-08AF-49FC-B589-4F41FBDC9D67}"/>
              </a:ext>
            </a:extLst>
          </p:cNvPr>
          <p:cNvSpPr/>
          <p:nvPr/>
        </p:nvSpPr>
        <p:spPr>
          <a:xfrm>
            <a:off x="1710813" y="2989006"/>
            <a:ext cx="5820697" cy="3529781"/>
          </a:xfrm>
          <a:custGeom>
            <a:avLst/>
            <a:gdLst>
              <a:gd name="connsiteX0" fmla="*/ 0 w 5820697"/>
              <a:gd name="connsiteY0" fmla="*/ 717755 h 3529781"/>
              <a:gd name="connsiteX1" fmla="*/ 4630993 w 5820697"/>
              <a:gd name="connsiteY1" fmla="*/ 0 h 3529781"/>
              <a:gd name="connsiteX2" fmla="*/ 5820697 w 5820697"/>
              <a:gd name="connsiteY2" fmla="*/ 2615381 h 3529781"/>
              <a:gd name="connsiteX3" fmla="*/ 1789471 w 5820697"/>
              <a:gd name="connsiteY3" fmla="*/ 3529781 h 3529781"/>
              <a:gd name="connsiteX4" fmla="*/ 0 w 5820697"/>
              <a:gd name="connsiteY4" fmla="*/ 717755 h 352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697" h="3529781">
                <a:moveTo>
                  <a:pt x="0" y="717755"/>
                </a:moveTo>
                <a:lnTo>
                  <a:pt x="4630993" y="0"/>
                </a:lnTo>
                <a:lnTo>
                  <a:pt x="5820697" y="2615381"/>
                </a:lnTo>
                <a:lnTo>
                  <a:pt x="1789471" y="3529781"/>
                </a:lnTo>
                <a:lnTo>
                  <a:pt x="0" y="71775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FAA7A5-610A-4834-A662-0ACCF943011B}"/>
              </a:ext>
            </a:extLst>
          </p:cNvPr>
          <p:cNvSpPr/>
          <p:nvPr/>
        </p:nvSpPr>
        <p:spPr>
          <a:xfrm>
            <a:off x="4748980" y="4708176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ABACF8-B3F4-41E4-8DB8-BFEF25B62B38}"/>
              </a:ext>
            </a:extLst>
          </p:cNvPr>
          <p:cNvSpPr/>
          <p:nvPr/>
        </p:nvSpPr>
        <p:spPr>
          <a:xfrm>
            <a:off x="7487268" y="5539003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2E1A4C-750E-4580-A4B5-75DBDF46B25F}"/>
                  </a:ext>
                </a:extLst>
              </p:cNvPr>
              <p:cNvSpPr txBox="1"/>
              <p:nvPr/>
            </p:nvSpPr>
            <p:spPr>
              <a:xfrm>
                <a:off x="4620790" y="4799616"/>
                <a:ext cx="446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2E1A4C-750E-4580-A4B5-75DBDF46B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790" y="4799616"/>
                <a:ext cx="4465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0864E-AC7F-498B-BD97-C73D6477CB87}"/>
                  </a:ext>
                </a:extLst>
              </p:cNvPr>
              <p:cNvSpPr txBox="1"/>
              <p:nvPr/>
            </p:nvSpPr>
            <p:spPr>
              <a:xfrm>
                <a:off x="7433187" y="5630443"/>
                <a:ext cx="427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0864E-AC7F-498B-BD97-C73D6477C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187" y="5630443"/>
                <a:ext cx="4271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579AF2-C4D7-4CA7-BB01-AA0B5BA720DD}"/>
              </a:ext>
            </a:extLst>
          </p:cNvPr>
          <p:cNvCxnSpPr>
            <a:cxnSpLocks/>
          </p:cNvCxnSpPr>
          <p:nvPr/>
        </p:nvCxnSpPr>
        <p:spPr>
          <a:xfrm>
            <a:off x="4844056" y="4779873"/>
            <a:ext cx="2662409" cy="77814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9BB532F-68B3-4744-94A5-6B4EA739A5F6}"/>
              </a:ext>
            </a:extLst>
          </p:cNvPr>
          <p:cNvSpPr/>
          <p:nvPr/>
        </p:nvSpPr>
        <p:spPr>
          <a:xfrm>
            <a:off x="5732206" y="5001775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375491-A6D3-4D48-B758-14EB38FFFFD2}"/>
                  </a:ext>
                </a:extLst>
              </p:cNvPr>
              <p:cNvSpPr txBox="1"/>
              <p:nvPr/>
            </p:nvSpPr>
            <p:spPr>
              <a:xfrm>
                <a:off x="5604016" y="5093215"/>
                <a:ext cx="666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375491-A6D3-4D48-B758-14EB38FF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16" y="5093215"/>
                <a:ext cx="66614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42B90-7465-4FA9-9D15-46B61F98FC85}"/>
                  </a:ext>
                </a:extLst>
              </p:cNvPr>
              <p:cNvSpPr txBox="1"/>
              <p:nvPr/>
            </p:nvSpPr>
            <p:spPr>
              <a:xfrm>
                <a:off x="2166964" y="3776832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42B90-7465-4FA9-9D15-46B61F98F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64" y="3776832"/>
                <a:ext cx="385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73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19D38-E6C4-4F47-B657-F9592B507F5D}"/>
              </a:ext>
            </a:extLst>
          </p:cNvPr>
          <p:cNvSpPr txBox="1"/>
          <p:nvPr/>
        </p:nvSpPr>
        <p:spPr>
          <a:xfrm>
            <a:off x="2718619" y="3955052"/>
            <a:ext cx="3706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Note: this only makes sense for constrained problems for which the minimum exists!</a:t>
            </a:r>
          </a:p>
        </p:txBody>
      </p:sp>
    </p:spTree>
    <p:extLst>
      <p:ext uri="{BB962C8B-B14F-4D97-AF65-F5344CB8AC3E}">
        <p14:creationId xmlns:p14="http://schemas.microsoft.com/office/powerpoint/2010/main" val="159345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100" dirty="0"/>
              </a:p>
              <a:p>
                <a:r>
                  <a:rPr lang="en-US" dirty="0"/>
                  <a:t>Start with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100" dirty="0"/>
              </a:p>
              <a:p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1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step size  </a:t>
                </a:r>
              </a:p>
              <a:p>
                <a:endParaRPr lang="en-US" sz="12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The algorithm is guaranteed to converge under conditions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sz="1200" dirty="0"/>
              </a:p>
              <a:p>
                <a:pPr lvl="1"/>
                <a:r>
                  <a:rPr lang="en-US" dirty="0"/>
                  <a:t>Other diminishing step size choices also work, but it must be diminishing </a:t>
                </a:r>
                <a:r>
                  <a:rPr lang="en-US" dirty="0">
                    <a:solidFill>
                      <a:srgbClr val="FF0000"/>
                    </a:solidFill>
                  </a:rPr>
                  <a:t>–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5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4216" y="1548714"/>
                <a:ext cx="2119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)=(.1,.7)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16" y="1548714"/>
                <a:ext cx="211918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6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0411" y="2018087"/>
            <a:ext cx="5643784" cy="40284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4216" y="1548714"/>
                <a:ext cx="21191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)=(.1,.7)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=(−.3,.9)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)=(.7,.23)</m:t>
                      </m:r>
                    </m:oMath>
                  </m:oMathPara>
                </a14:m>
                <a:endParaRPr lang="en-US" dirty="0">
                  <a:solidFill>
                    <a:srgbClr val="E4701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16" y="1548714"/>
                <a:ext cx="2119184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482283" y="5692346"/>
            <a:ext cx="148281" cy="13180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94205" y="4707800"/>
            <a:ext cx="148281" cy="131806"/>
          </a:xfrm>
          <a:prstGeom prst="ellipse">
            <a:avLst/>
          </a:prstGeom>
          <a:solidFill>
            <a:srgbClr val="E47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1650" y="1123950"/>
            <a:ext cx="5537200" cy="55274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094205" y="4707800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)=(.7,.23)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=(.9,−.03)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)=(.45,.48)</m:t>
                      </m:r>
                    </m:oMath>
                  </m:oMathPara>
                </a14:m>
                <a:endParaRPr lang="en-US" dirty="0">
                  <a:solidFill>
                    <a:srgbClr val="E4701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15033" y="1416908"/>
            <a:ext cx="148281" cy="13180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14081" y="3547221"/>
            <a:ext cx="148281" cy="131806"/>
          </a:xfrm>
          <a:prstGeom prst="ellipse">
            <a:avLst/>
          </a:prstGeom>
          <a:solidFill>
            <a:srgbClr val="E47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4" idx="5"/>
            <a:endCxn id="11" idx="1"/>
          </p:cNvCxnSpPr>
          <p:nvPr/>
        </p:nvCxnSpPr>
        <p:spPr>
          <a:xfrm>
            <a:off x="1398109" y="2792713"/>
            <a:ext cx="2717811" cy="193439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9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54050" y="2762492"/>
            <a:ext cx="3155950" cy="32319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914080" y="3547221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)=(.45,.48)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=(.4,.47)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)=(.24,.28)</m:t>
                      </m:r>
                    </m:oMath>
                  </m:oMathPara>
                </a14:m>
                <a:endParaRPr lang="en-US" dirty="0">
                  <a:solidFill>
                    <a:srgbClr val="E4701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08683" y="5709508"/>
            <a:ext cx="148281" cy="13180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42845" y="4517300"/>
            <a:ext cx="148281" cy="131806"/>
          </a:xfrm>
          <a:prstGeom prst="ellipse">
            <a:avLst/>
          </a:prstGeom>
          <a:solidFill>
            <a:srgbClr val="E47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94205" y="4707800"/>
            <a:ext cx="148281" cy="13180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398109" y="2792713"/>
            <a:ext cx="2717811" cy="193439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9" idx="1"/>
          </p:cNvCxnSpPr>
          <p:nvPr/>
        </p:nvCxnSpPr>
        <p:spPr>
          <a:xfrm>
            <a:off x="3040646" y="3659724"/>
            <a:ext cx="1075274" cy="106737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7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video-to-gif output image]">
            <a:extLst>
              <a:ext uri="{FF2B5EF4-FFF2-40B4-BE49-F238E27FC236}">
                <a16:creationId xmlns:a16="http://schemas.microsoft.com/office/drawing/2014/main" id="{7CC2C5FF-3550-44FB-AD24-AACCBAEBA3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EC20-D65E-480E-B87E-BF93195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PGD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E3F8-888A-4137-9FE8-78B492B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/>
              <p:nvPr/>
            </p:nvSpPr>
            <p:spPr>
              <a:xfrm>
                <a:off x="977302" y="5385015"/>
                <a:ext cx="7123176" cy="76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Frank-Wolfe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+.5(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−2)^2</m:t>
                    </m:r>
                  </m:oMath>
                </a14:m>
                <a:r>
                  <a:rPr lang="en-US" dirty="0"/>
                  <a:t> starting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diminishing step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02" y="5385015"/>
                <a:ext cx="7123176" cy="761042"/>
              </a:xfrm>
              <a:prstGeom prst="rect">
                <a:avLst/>
              </a:prstGeom>
              <a:blipFill>
                <a:blip r:embed="rId5"/>
                <a:stretch>
                  <a:fillRect t="-40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AFA0F03-5E78-4417-81E4-959868694F14}"/>
              </a:ext>
            </a:extLst>
          </p:cNvPr>
          <p:cNvSpPr/>
          <p:nvPr/>
        </p:nvSpPr>
        <p:spPr>
          <a:xfrm>
            <a:off x="2608795" y="3353333"/>
            <a:ext cx="2057400" cy="16276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/>
              <p:nvPr/>
            </p:nvSpPr>
            <p:spPr>
              <a:xfrm>
                <a:off x="2856276" y="1061563"/>
                <a:ext cx="361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Constraint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≤0,−5≤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76" y="1061563"/>
                <a:ext cx="3619837" cy="369332"/>
              </a:xfrm>
              <a:prstGeom prst="rect">
                <a:avLst/>
              </a:prstGeom>
              <a:blipFill>
                <a:blip r:embed="rId4"/>
                <a:stretch>
                  <a:fillRect l="-15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09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159A-DE06-4564-AA6F-EABECBD7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46D8F-B224-498D-8429-65694C095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convex, we must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Further,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feasible,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any minimizer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We can use this as a stopping criteria, in other words, stop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46D8F-B224-498D-8429-65694C095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981EC-18F8-4E9A-A7DF-3B6F8FFC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5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 a convex optimization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convex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</a:t>
                </a:r>
                <a:r>
                  <a:rPr lang="en-US" b="1" dirty="0">
                    <a:solidFill>
                      <a:srgbClr val="FF0000"/>
                    </a:solidFill>
                  </a:rPr>
                  <a:t>affine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B34-56EA-432D-8F73-9600E122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Advantages:</a:t>
                </a:r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Only one additional step on top of gradient descent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Fast for constraints in which the linear optimization can be computed efficiently,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𝑐𝑜𝑛𝑣𝑒𝑥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h𝑢𝑙𝑙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Disadvantages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Can only be used for bounded constraint sets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Still requires solving an extra optimization problem at each iteration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E408-6BEF-44DE-9ADE-F2AA023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3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0FE6-2ED3-4126-81E9-EF9B0B96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Projected 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the projection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onto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1687-0E62-48C5-9016-6B9858FD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9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0FE6-2ED3-4126-81E9-EF9B0B96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Projected 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the projection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onto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1687-0E62-48C5-9016-6B9858FD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3DE6CD-EEFD-45F9-855C-9CA848C72A62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3657600" y="3703168"/>
            <a:ext cx="4617398" cy="16580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9E3B9-7338-4AD3-8A27-3259B918C3D4}"/>
              </a:ext>
            </a:extLst>
          </p:cNvPr>
          <p:cNvSpPr/>
          <p:nvPr/>
        </p:nvSpPr>
        <p:spPr>
          <a:xfrm>
            <a:off x="2772697" y="4655907"/>
            <a:ext cx="3781577" cy="1587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0FE6-2ED3-4126-81E9-EF9B0B96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1687-0E62-48C5-9016-6B9858FD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418DE4-EC5F-410C-A7F4-F5E3346692F6}"/>
              </a:ext>
            </a:extLst>
          </p:cNvPr>
          <p:cNvSpPr/>
          <p:nvPr/>
        </p:nvSpPr>
        <p:spPr>
          <a:xfrm>
            <a:off x="1283708" y="1831449"/>
            <a:ext cx="5820697" cy="3529781"/>
          </a:xfrm>
          <a:custGeom>
            <a:avLst/>
            <a:gdLst>
              <a:gd name="connsiteX0" fmla="*/ 0 w 5820697"/>
              <a:gd name="connsiteY0" fmla="*/ 717755 h 3529781"/>
              <a:gd name="connsiteX1" fmla="*/ 4630993 w 5820697"/>
              <a:gd name="connsiteY1" fmla="*/ 0 h 3529781"/>
              <a:gd name="connsiteX2" fmla="*/ 5820697 w 5820697"/>
              <a:gd name="connsiteY2" fmla="*/ 2615381 h 3529781"/>
              <a:gd name="connsiteX3" fmla="*/ 1789471 w 5820697"/>
              <a:gd name="connsiteY3" fmla="*/ 3529781 h 3529781"/>
              <a:gd name="connsiteX4" fmla="*/ 0 w 5820697"/>
              <a:gd name="connsiteY4" fmla="*/ 717755 h 352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697" h="3529781">
                <a:moveTo>
                  <a:pt x="0" y="717755"/>
                </a:moveTo>
                <a:lnTo>
                  <a:pt x="4630993" y="0"/>
                </a:lnTo>
                <a:lnTo>
                  <a:pt x="5820697" y="2615381"/>
                </a:lnTo>
                <a:lnTo>
                  <a:pt x="1789471" y="3529781"/>
                </a:lnTo>
                <a:lnTo>
                  <a:pt x="0" y="71775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43DD5-AA0A-49D5-9777-BB2EE6C72F93}"/>
              </a:ext>
            </a:extLst>
          </p:cNvPr>
          <p:cNvSpPr/>
          <p:nvPr/>
        </p:nvSpPr>
        <p:spPr>
          <a:xfrm>
            <a:off x="4321875" y="3580115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7A225D-200D-4095-A36A-255944CF2531}"/>
              </a:ext>
            </a:extLst>
          </p:cNvPr>
          <p:cNvSpPr/>
          <p:nvPr/>
        </p:nvSpPr>
        <p:spPr>
          <a:xfrm>
            <a:off x="8261074" y="3625119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37665-6ED8-407B-8842-68E2149E17C4}"/>
                  </a:ext>
                </a:extLst>
              </p:cNvPr>
              <p:cNvSpPr txBox="1"/>
              <p:nvPr/>
            </p:nvSpPr>
            <p:spPr>
              <a:xfrm>
                <a:off x="4193685" y="3642059"/>
                <a:ext cx="446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37665-6ED8-407B-8842-68E2149E1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85" y="3642059"/>
                <a:ext cx="4465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57ECE1-C518-4BC4-BF39-946F7D7E2694}"/>
              </a:ext>
            </a:extLst>
          </p:cNvPr>
          <p:cNvCxnSpPr>
            <a:cxnSpLocks/>
          </p:cNvCxnSpPr>
          <p:nvPr/>
        </p:nvCxnSpPr>
        <p:spPr>
          <a:xfrm>
            <a:off x="4416951" y="3622316"/>
            <a:ext cx="3852329" cy="485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B10F03E-76D4-48F3-8646-A41AAA046C1F}"/>
              </a:ext>
            </a:extLst>
          </p:cNvPr>
          <p:cNvSpPr/>
          <p:nvPr/>
        </p:nvSpPr>
        <p:spPr>
          <a:xfrm>
            <a:off x="6933381" y="4119731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6E81A-B116-4071-A86D-968C83351771}"/>
                  </a:ext>
                </a:extLst>
              </p:cNvPr>
              <p:cNvSpPr txBox="1"/>
              <p:nvPr/>
            </p:nvSpPr>
            <p:spPr>
              <a:xfrm>
                <a:off x="7051180" y="4046169"/>
                <a:ext cx="666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6E81A-B116-4071-A86D-968C83351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180" y="4046169"/>
                <a:ext cx="6661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D3EA0-23C9-4E26-B175-C93A3AFEE944}"/>
                  </a:ext>
                </a:extLst>
              </p:cNvPr>
              <p:cNvSpPr txBox="1"/>
              <p:nvPr/>
            </p:nvSpPr>
            <p:spPr>
              <a:xfrm>
                <a:off x="1739859" y="2619275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D3EA0-23C9-4E26-B175-C93A3AFE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59" y="2619275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42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ABB7-B300-456B-9083-6D9BD939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EABA3-5C48-4D96-9300-6D669330D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Project 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≤0}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Project 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EABA3-5C48-4D96-9300-6D669330D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A102-5794-467F-B640-E74FF0C5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5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C20-D65E-480E-B87E-BF93195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PGD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E3F8-888A-4137-9FE8-78B492B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/>
              <p:nvPr/>
            </p:nvSpPr>
            <p:spPr>
              <a:xfrm>
                <a:off x="977302" y="5385015"/>
                <a:ext cx="7122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Gradient descent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+.5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starting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step size .1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02" y="5385015"/>
                <a:ext cx="7122719" cy="646331"/>
              </a:xfrm>
              <a:prstGeom prst="rect">
                <a:avLst/>
              </a:prstGeom>
              <a:blipFill>
                <a:blip r:embed="rId2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[video-to-gif output image]">
            <a:extLst>
              <a:ext uri="{FF2B5EF4-FFF2-40B4-BE49-F238E27FC236}">
                <a16:creationId xmlns:a16="http://schemas.microsoft.com/office/drawing/2014/main" id="{52794F61-575D-4612-A06F-B53D38518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7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[video-to-gif output image]">
            <a:extLst>
              <a:ext uri="{FF2B5EF4-FFF2-40B4-BE49-F238E27FC236}">
                <a16:creationId xmlns:a16="http://schemas.microsoft.com/office/drawing/2014/main" id="{ED6031B3-2D2B-4A33-A670-F6AED99FE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EC20-D65E-480E-B87E-BF93195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PGD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E3F8-888A-4137-9FE8-78B492B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/>
              <p:nvPr/>
            </p:nvSpPr>
            <p:spPr>
              <a:xfrm>
                <a:off x="977302" y="5385015"/>
                <a:ext cx="7123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Projected gradient descent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+.5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starting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step size .1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02" y="5385015"/>
                <a:ext cx="7123176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AFA0F03-5E78-4417-81E4-959868694F14}"/>
              </a:ext>
            </a:extLst>
          </p:cNvPr>
          <p:cNvSpPr/>
          <p:nvPr/>
        </p:nvSpPr>
        <p:spPr>
          <a:xfrm>
            <a:off x="2608795" y="3353333"/>
            <a:ext cx="2057400" cy="16276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/>
              <p:nvPr/>
            </p:nvSpPr>
            <p:spPr>
              <a:xfrm>
                <a:off x="3331472" y="1024700"/>
                <a:ext cx="2414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72" y="1024700"/>
                <a:ext cx="2414379" cy="369332"/>
              </a:xfrm>
              <a:prstGeom prst="rect">
                <a:avLst/>
              </a:prstGeom>
              <a:blipFill>
                <a:blip r:embed="rId4"/>
                <a:stretch>
                  <a:fillRect l="-227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0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B34-56EA-432D-8F73-9600E122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Advantages:</a:t>
                </a:r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Only one additional step on top of gradient descent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Fast for simple constraints,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Essentially the same convergence guarantees as gradient descent (if you can compute the projection)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Disadvantages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Can be expensive if every step takes you outside the set of constraints or if the constraint set is complicated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Inaccuracy of the projection computation can be a cause of convergence issues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t="-920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E408-6BEF-44DE-9ADE-F2AA023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7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965</Words>
  <Application>Microsoft Office PowerPoint</Application>
  <PresentationFormat>On-screen Show (4:3)</PresentationFormat>
  <Paragraphs>198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Gradient Descent with Constraints</vt:lpstr>
      <vt:lpstr>Convex Optimization</vt:lpstr>
      <vt:lpstr>Projected Gradient Descent</vt:lpstr>
      <vt:lpstr>Projected Gradient Descent</vt:lpstr>
      <vt:lpstr>Projected Gradient Descent</vt:lpstr>
      <vt:lpstr>Examples of Projections</vt:lpstr>
      <vt:lpstr>Example of PGD</vt:lpstr>
      <vt:lpstr>Example of PGD</vt:lpstr>
      <vt:lpstr>Projected Gradient Descent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Example of PGD</vt:lpstr>
      <vt:lpstr>Stopping Criteria</vt:lpstr>
      <vt:lpstr>Conditional Gradients (Franke-Wolfe)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232</cp:revision>
  <dcterms:created xsi:type="dcterms:W3CDTF">2011-08-25T15:49:05Z</dcterms:created>
  <dcterms:modified xsi:type="dcterms:W3CDTF">2021-09-07T15:29:11Z</dcterms:modified>
</cp:coreProperties>
</file>