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70"/>
  </p:notesMasterIdLst>
  <p:sldIdLst>
    <p:sldId id="256" r:id="rId3"/>
    <p:sldId id="336" r:id="rId4"/>
    <p:sldId id="339" r:id="rId5"/>
    <p:sldId id="370" r:id="rId6"/>
    <p:sldId id="377" r:id="rId7"/>
    <p:sldId id="378" r:id="rId8"/>
    <p:sldId id="379" r:id="rId9"/>
    <p:sldId id="380" r:id="rId10"/>
    <p:sldId id="381" r:id="rId11"/>
    <p:sldId id="340" r:id="rId12"/>
    <p:sldId id="386" r:id="rId13"/>
    <p:sldId id="389" r:id="rId14"/>
    <p:sldId id="390" r:id="rId15"/>
    <p:sldId id="391" r:id="rId16"/>
    <p:sldId id="392" r:id="rId17"/>
    <p:sldId id="344" r:id="rId18"/>
    <p:sldId id="376" r:id="rId19"/>
    <p:sldId id="345" r:id="rId20"/>
    <p:sldId id="382" r:id="rId21"/>
    <p:sldId id="346" r:id="rId22"/>
    <p:sldId id="385" r:id="rId23"/>
    <p:sldId id="384" r:id="rId24"/>
    <p:sldId id="393" r:id="rId25"/>
    <p:sldId id="394" r:id="rId26"/>
    <p:sldId id="395" r:id="rId27"/>
    <p:sldId id="396" r:id="rId28"/>
    <p:sldId id="397" r:id="rId29"/>
    <p:sldId id="375" r:id="rId30"/>
    <p:sldId id="406" r:id="rId31"/>
    <p:sldId id="407" r:id="rId32"/>
    <p:sldId id="415" r:id="rId33"/>
    <p:sldId id="402" r:id="rId34"/>
    <p:sldId id="404" r:id="rId35"/>
    <p:sldId id="405" r:id="rId36"/>
    <p:sldId id="343" r:id="rId37"/>
    <p:sldId id="347" r:id="rId38"/>
    <p:sldId id="356" r:id="rId39"/>
    <p:sldId id="357" r:id="rId40"/>
    <p:sldId id="420" r:id="rId41"/>
    <p:sldId id="403" r:id="rId42"/>
    <p:sldId id="421" r:id="rId43"/>
    <p:sldId id="422" r:id="rId44"/>
    <p:sldId id="399" r:id="rId45"/>
    <p:sldId id="400" r:id="rId46"/>
    <p:sldId id="401" r:id="rId47"/>
    <p:sldId id="418" r:id="rId48"/>
    <p:sldId id="409" r:id="rId49"/>
    <p:sldId id="413" r:id="rId50"/>
    <p:sldId id="414" r:id="rId51"/>
    <p:sldId id="417" r:id="rId52"/>
    <p:sldId id="412" r:id="rId53"/>
    <p:sldId id="419" r:id="rId54"/>
    <p:sldId id="416" r:id="rId55"/>
    <p:sldId id="431" r:id="rId56"/>
    <p:sldId id="423" r:id="rId57"/>
    <p:sldId id="425" r:id="rId58"/>
    <p:sldId id="424" r:id="rId59"/>
    <p:sldId id="435" r:id="rId60"/>
    <p:sldId id="426" r:id="rId61"/>
    <p:sldId id="433" r:id="rId62"/>
    <p:sldId id="432" r:id="rId63"/>
    <p:sldId id="434" r:id="rId64"/>
    <p:sldId id="427" r:id="rId65"/>
    <p:sldId id="428" r:id="rId66"/>
    <p:sldId id="429" r:id="rId67"/>
    <p:sldId id="430" r:id="rId68"/>
    <p:sldId id="436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18752"/>
    <a:srgbClr val="7AC043"/>
    <a:srgbClr val="7AC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70" autoAdjust="0"/>
    <p:restoredTop sz="96122" autoAdjust="0"/>
  </p:normalViewPr>
  <p:slideViewPr>
    <p:cSldViewPr snapToGrid="0" snapToObjects="1">
      <p:cViewPr varScale="1">
        <p:scale>
          <a:sx n="184" d="100"/>
          <a:sy n="184" d="100"/>
        </p:scale>
        <p:origin x="114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E9FED-4A5A-440E-9ADD-96E04009DFF9}" type="datetimeFigureOut">
              <a:rPr lang="en-US" smtClean="0"/>
              <a:t>9/14/2021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E8E53-FB47-4CBB-8CE0-B6A37821A0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24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8E53-FB47-4CBB-8CE0-B6A37821A0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85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E8E53-FB47-4CBB-8CE0-B6A37821A0A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607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E8E53-FB47-4CBB-8CE0-B6A37821A0A1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871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9823"/>
            <a:ext cx="7772400" cy="1704226"/>
          </a:xfrm>
        </p:spPr>
        <p:txBody>
          <a:bodyPr>
            <a:normAutofit/>
          </a:bodyPr>
          <a:lstStyle>
            <a:lvl1pPr>
              <a:defRPr sz="36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587" y="4566863"/>
            <a:ext cx="6400800" cy="13065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6CA7-7F8D-446F-8C20-873B6AB3D3CF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958" y="125794"/>
            <a:ext cx="2475215" cy="247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4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D92D-B794-47F2-AE6D-993E638EF1B8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9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7229-FCBE-49F1-9156-901A69CE6A36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3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A2FADF-600E-4062-AE58-352E6F754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2A3F-FEBB-4BF6-8CAB-4C4B412BDA8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588B8A-392F-478A-B548-FD00A1DDF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7C2E4-AA04-49B3-8483-CAAFD8239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4A17-43D1-48A3-AE62-EA4B765A4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0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90080"/>
            <a:ext cx="8867775" cy="664929"/>
          </a:xfrm>
        </p:spPr>
        <p:txBody>
          <a:bodyPr>
            <a:noAutofit/>
          </a:bodyPr>
          <a:lstStyle>
            <a:lvl1pPr algn="l">
              <a:defRPr sz="4000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402" y="965771"/>
            <a:ext cx="8517277" cy="530285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4F4E-FAB0-40A4-A64B-22200FE4C09C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02779" y="6350453"/>
            <a:ext cx="2099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22963" y="6350454"/>
            <a:ext cx="882717" cy="365125"/>
          </a:xfrm>
        </p:spPr>
        <p:txBody>
          <a:bodyPr/>
          <a:lstStyle>
            <a:lvl1pPr algn="ctr">
              <a:defRPr/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https://www.utdallas.edu/brand/files/UTDmono_circle_flame.png">
            <a:extLst>
              <a:ext uri="{FF2B5EF4-FFF2-40B4-BE49-F238E27FC236}">
                <a16:creationId xmlns:a16="http://schemas.microsoft.com/office/drawing/2014/main" id="{47B3B7AB-3414-4F7C-8529-5FD009682A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578" y="67175"/>
            <a:ext cx="711972" cy="7107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 userDrawn="1"/>
        </p:nvGrpSpPr>
        <p:grpSpPr>
          <a:xfrm>
            <a:off x="0" y="811662"/>
            <a:ext cx="9144000" cy="45719"/>
            <a:chOff x="0" y="791114"/>
            <a:chExt cx="9144000" cy="4571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791114"/>
              <a:ext cx="1643865" cy="45719"/>
            </a:xfrm>
            <a:prstGeom prst="rect">
              <a:avLst/>
            </a:prstGeom>
            <a:solidFill>
              <a:srgbClr val="7AC04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643865" y="791114"/>
              <a:ext cx="7500135" cy="45719"/>
            </a:xfrm>
            <a:prstGeom prst="rect">
              <a:avLst/>
            </a:prstGeom>
            <a:solidFill>
              <a:srgbClr val="01875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795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14431"/>
            <a:ext cx="7772400" cy="129246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9B21-F111-4302-AE96-9A81F70D9770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8701"/>
            <a:ext cx="2980896" cy="297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5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7ACB-CB82-4E63-BE58-837CC553A2E1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2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896F8-AD69-4411-8D19-9DBCBFF34953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33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B127-A4EF-432B-AFDD-30E107B86B4C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4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A8FB-8FC7-4698-A439-8EC1CF4B6D54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8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D7BC-1CF9-41E0-92DB-F07C1E72FFA7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9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FACD-283A-43F2-824F-5EFF4A33B657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3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B23DB-BB2A-4685-AE96-F8AD3E7470CF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Block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2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6FA4FC-0CB4-4748-B3F8-0D1666F9C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517B8-EB26-41A6-9609-1A59947ED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6C74F-CAF9-4EB6-9A89-1BF99EFB32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B2A3F-FEBB-4BF6-8CAB-4C4B412BDA8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FE2AF-2CFF-4289-BDE8-8ABE18C921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3356E-B9BB-4046-9633-3940B9B88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F4A17-43D1-48A3-AE62-EA4B765A4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7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Duality </a:t>
            </a:r>
            <a:r>
              <a:rPr lang="en-US" sz="3600" dirty="0"/>
              <a:t>and Lagrange Multipliers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Nicholas </a:t>
            </a:r>
            <a:r>
              <a:rPr lang="en-US" dirty="0" err="1"/>
              <a:t>Ruozzi</a:t>
            </a:r>
            <a:endParaRPr lang="en-US" dirty="0"/>
          </a:p>
          <a:p>
            <a:r>
              <a:rPr lang="en-US" dirty="0"/>
              <a:t>University of Texas at Dallas</a:t>
            </a:r>
          </a:p>
        </p:txBody>
      </p:sp>
    </p:spTree>
    <p:extLst>
      <p:ext uri="{BB962C8B-B14F-4D97-AF65-F5344CB8AC3E}">
        <p14:creationId xmlns:p14="http://schemas.microsoft.com/office/powerpoint/2010/main" val="1273440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b="0" dirty="0"/>
              </a:p>
              <a:p>
                <a:r>
                  <a:rPr lang="en-US" b="0" dirty="0"/>
                  <a:t>Construct a </a:t>
                </a:r>
                <a:r>
                  <a:rPr lang="en-US" b="0" dirty="0">
                    <a:solidFill>
                      <a:srgbClr val="FF0000"/>
                    </a:solidFill>
                  </a:rPr>
                  <a:t>dual function </a:t>
                </a:r>
                <a:r>
                  <a:rPr lang="en-US" b="0" dirty="0"/>
                  <a:t>by minimizing the </a:t>
                </a:r>
                <a:r>
                  <a:rPr lang="en-US" b="0" dirty="0" err="1"/>
                  <a:t>Lagrangian</a:t>
                </a:r>
                <a:r>
                  <a:rPr lang="en-US" b="0" dirty="0"/>
                  <a:t> over the primal variables</a:t>
                </a:r>
              </a:p>
              <a:p>
                <a:pPr marL="0" indent="0">
                  <a:buNone/>
                </a:pPr>
                <a:endParaRPr lang="en-US" sz="16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𝜈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sz="1600" b="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𝜈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=−∞</m:t>
                    </m:r>
                  </m:oMath>
                </a14:m>
                <a:r>
                  <a:rPr lang="en-US" dirty="0"/>
                  <a:t> whenever the </a:t>
                </a:r>
                <a:r>
                  <a:rPr lang="en-US" dirty="0" err="1"/>
                  <a:t>Lagrangian</a:t>
                </a:r>
                <a:r>
                  <a:rPr lang="en-US" dirty="0"/>
                  <a:t> is not bounded from below for a fixed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40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Projection of the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onto box constraints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b="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69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Projection of the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onto box constraints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b="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6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Projection of the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onto box constraints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b="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21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Projection of the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onto box constraints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b="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38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Projection of the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onto box constraints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b="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41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Primal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:endParaRPr lang="en-US" sz="105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≤0,  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  <m:r>
                        <a:rPr lang="en-US" i="1">
                          <a:latin typeface="Cambria Math"/>
                        </a:rPr>
                        <m:t>=1,…,</m:t>
                      </m:r>
                      <m:r>
                        <a:rPr lang="en-US" i="1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105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=0,  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  <m:r>
                        <a:rPr lang="en-US" i="1">
                          <a:latin typeface="Cambria Math"/>
                        </a:rPr>
                        <m:t>=1,…,</m:t>
                      </m:r>
                      <m:r>
                        <a:rPr lang="en-US" i="1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Equivalently,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sup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≥0,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6B10CE-A20F-4790-86E0-BB936373740B}"/>
              </a:ext>
            </a:extLst>
          </p:cNvPr>
          <p:cNvSpPr txBox="1"/>
          <p:nvPr/>
        </p:nvSpPr>
        <p:spPr>
          <a:xfrm>
            <a:off x="3053839" y="5230762"/>
            <a:ext cx="2964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Why are these equivalent?</a:t>
            </a:r>
          </a:p>
        </p:txBody>
      </p:sp>
    </p:spTree>
    <p:extLst>
      <p:ext uri="{BB962C8B-B14F-4D97-AF65-F5344CB8AC3E}">
        <p14:creationId xmlns:p14="http://schemas.microsoft.com/office/powerpoint/2010/main" val="765276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Primal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:endParaRPr lang="en-US" sz="105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≤0,  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  <m:r>
                        <a:rPr lang="en-US" i="1">
                          <a:latin typeface="Cambria Math"/>
                        </a:rPr>
                        <m:t>=1,…,</m:t>
                      </m:r>
                      <m:r>
                        <a:rPr lang="en-US" i="1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105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=0,  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  <m:r>
                        <a:rPr lang="en-US" i="1">
                          <a:latin typeface="Cambria Math"/>
                        </a:rPr>
                        <m:t>=1,…,</m:t>
                      </m:r>
                      <m:r>
                        <a:rPr lang="en-US" i="1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Equivalently,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sup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≥0,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6B10CE-A20F-4790-86E0-BB936373740B}"/>
                  </a:ext>
                </a:extLst>
              </p:cNvPr>
              <p:cNvSpPr txBox="1"/>
              <p:nvPr/>
            </p:nvSpPr>
            <p:spPr>
              <a:xfrm>
                <a:off x="2157685" y="4772044"/>
                <a:ext cx="5033301" cy="1548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≥0,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</m:e>
                      </m:func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 algn="ctr"/>
                <a:endParaRPr lang="en-US" sz="20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000" dirty="0">
                    <a:solidFill>
                      <a:srgbClr val="FF0000"/>
                    </a:solidFill>
                  </a:rPr>
                  <a:t>whenever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violates the constraints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6B10CE-A20F-4790-86E0-BB9363737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685" y="4772044"/>
                <a:ext cx="5033301" cy="1548181"/>
              </a:xfrm>
              <a:prstGeom prst="rect">
                <a:avLst/>
              </a:prstGeom>
              <a:blipFill>
                <a:blip r:embed="rId3"/>
                <a:stretch>
                  <a:fillRect b="-6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353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Dual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≥0,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𝜈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𝜆</m:t>
                          </m:r>
                          <m:r>
                            <a:rPr lang="en-US" i="1"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latin typeface="Cambria Math"/>
                            </a:rPr>
                            <m:t>𝜈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Equivalently,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≥0,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𝜈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inf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The dual problem is always concave, even if the primal problem is not convex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linear function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Minimum (or infimum) of concave functions is concave!</a:t>
                </a:r>
                <a:br>
                  <a:rPr lang="en-US" dirty="0"/>
                </a:br>
                <a:r>
                  <a:rPr lang="en-US" dirty="0"/>
                  <a:t>(equivalent to sup of convex functions convex)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 r="-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43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Primal vs. Dual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Dual bounded from above by Primal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≥0,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𝜈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inf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sup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≥0,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Proof: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inf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i="1">
                        <a:latin typeface="Cambria Math"/>
                      </a:rPr>
                      <m:t>𝐿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𝜆</m:t>
                    </m:r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𝜈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endParaRPr lang="en-US" sz="1000" i="1" dirty="0">
                  <a:latin typeface="Cambria Math"/>
                </a:endParaRPr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54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 algn="ctr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:endParaRPr lang="en-US" sz="105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≤0,  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=1,…,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105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=0,  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=1,…,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8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Primal vs. Dual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Dual bounded from above by Primal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≥0,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𝜈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inf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sup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≥0,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Proof: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inf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i="1">
                        <a:latin typeface="Cambria Math"/>
                      </a:rPr>
                      <m:t>𝐿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𝜆</m:t>
                    </m:r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𝜈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endParaRPr lang="en-US" sz="1000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𝜆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𝜈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for any feasible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𝜆</m:t>
                    </m:r>
                    <m:r>
                      <a:rPr lang="en-US" i="1">
                        <a:latin typeface="Cambria Math"/>
                      </a:rPr>
                      <m:t>≥0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𝜆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𝜈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2"/>
                <a:endParaRPr lang="en-US" sz="1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34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Primal vs. Dual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Dual bounded from above by Primal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≥0,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𝜈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inf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sup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≥0,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Proof: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inf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i="1">
                        <a:latin typeface="Cambria Math"/>
                      </a:rPr>
                      <m:t>𝐿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𝜆</m:t>
                    </m:r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𝜈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endParaRPr lang="en-US" sz="1000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𝜆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𝜈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for any feasible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𝜆</m:t>
                    </m:r>
                    <m:r>
                      <a:rPr lang="en-US" i="1">
                        <a:latin typeface="Cambria Math"/>
                      </a:rPr>
                      <m:t>≥0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𝜆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𝜈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2"/>
                <a:endParaRPr lang="en-US" sz="1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21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CEBD8B8-A528-4EB0-B62C-55A67D036CBF}"/>
              </a:ext>
            </a:extLst>
          </p:cNvPr>
          <p:cNvCxnSpPr/>
          <p:nvPr/>
        </p:nvCxnSpPr>
        <p:spPr>
          <a:xfrm flipV="1">
            <a:off x="6253316" y="4404852"/>
            <a:ext cx="786581" cy="1042219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0417BE-AF13-484E-9ED3-27DEA4DF1000}"/>
                  </a:ext>
                </a:extLst>
              </p:cNvPr>
              <p:cNvSpPr txBox="1"/>
              <p:nvPr/>
            </p:nvSpPr>
            <p:spPr>
              <a:xfrm>
                <a:off x="6972083" y="406863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0417BE-AF13-484E-9ED3-27DEA4DF1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083" y="4068637"/>
                <a:ext cx="42351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4405076-A9B1-4D27-8317-3088812C97DE}"/>
              </a:ext>
            </a:extLst>
          </p:cNvPr>
          <p:cNvCxnSpPr/>
          <p:nvPr/>
        </p:nvCxnSpPr>
        <p:spPr>
          <a:xfrm flipV="1">
            <a:off x="4445401" y="4404852"/>
            <a:ext cx="786581" cy="1042219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0EC788-5887-4401-954A-5D7005FF5AEA}"/>
                  </a:ext>
                </a:extLst>
              </p:cNvPr>
              <p:cNvSpPr txBox="1"/>
              <p:nvPr/>
            </p:nvSpPr>
            <p:spPr>
              <a:xfrm>
                <a:off x="5157798" y="4068638"/>
                <a:ext cx="7398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0EC788-5887-4401-954A-5D7005FF5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798" y="4068638"/>
                <a:ext cx="73981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3099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Primal vs. Dual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Dual bounded from above by Primal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≥0,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𝜈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inf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sup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≥0,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Proof: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inf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i="1">
                        <a:latin typeface="Cambria Math"/>
                      </a:rPr>
                      <m:t>𝐿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𝜆</m:t>
                    </m:r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𝜈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endParaRPr lang="en-US" sz="1000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𝜆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𝜈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for any feasible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𝜆</m:t>
                    </m:r>
                    <m:r>
                      <a:rPr lang="en-US" i="1">
                        <a:latin typeface="Cambria Math"/>
                      </a:rPr>
                      <m:t>≥0</m:t>
                    </m:r>
                  </m:oMath>
                </a14:m>
                <a:endParaRPr lang="en-US" dirty="0"/>
              </a:p>
              <a:p>
                <a:pPr lvl="2"/>
                <a:endParaRPr lang="en-US" sz="1000" dirty="0"/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be the optimal solution to the primal problem and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𝜆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𝜈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≤</m:t>
                      </m:r>
                      <m:r>
                        <a:rPr lang="en-US" sz="2400" i="1">
                          <a:latin typeface="Cambria Math"/>
                        </a:rPr>
                        <m:t>𝐿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𝜆</m:t>
                          </m:r>
                          <m:r>
                            <a:rPr lang="en-US" sz="2400" i="1">
                              <a:latin typeface="Cambria Math"/>
                            </a:rPr>
                            <m:t>, </m:t>
                          </m:r>
                          <m:r>
                            <a:rPr lang="en-US" sz="2400" i="1">
                              <a:latin typeface="Cambria Math"/>
                            </a:rPr>
                            <m:t>𝜈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11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Projection of the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onto box constraints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b="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04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Projection of the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onto box constraints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b="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76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Projection of the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onto box constraints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b="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69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Projection of the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onto box constraints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b="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09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Projection of the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onto box constraints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b="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≥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if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&lt;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if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&gt;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 t="-1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1B33B0-C717-4C8F-A468-28865AE39F86}"/>
                  </a:ext>
                </a:extLst>
              </p:cNvPr>
              <p:cNvSpPr txBox="1"/>
              <p:nvPr/>
            </p:nvSpPr>
            <p:spPr>
              <a:xfrm>
                <a:off x="5429591" y="2476106"/>
                <a:ext cx="3365088" cy="10373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1B33B0-C717-4C8F-A468-28865AE39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591" y="2476106"/>
                <a:ext cx="3365088" cy="10373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17632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LP Duality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ax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62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13531" y="136525"/>
                <a:ext cx="8516938" cy="5303838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ax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subject to: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1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800" dirty="0"/>
              </a:p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13531" y="136525"/>
                <a:ext cx="8516938" cy="5303838"/>
              </a:xfrm>
              <a:blipFill>
                <a:blip r:embed="rId2"/>
                <a:stretch>
                  <a:fillRect l="-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864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Lagrangian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b="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𝜈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Incorporate constraints into a new objective function</a:t>
                </a:r>
                <a:endParaRPr lang="en-US" b="0" dirty="0"/>
              </a:p>
              <a:p>
                <a:endParaRPr lang="en-US" sz="1000" b="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𝜈</m:t>
                    </m:r>
                  </m:oMath>
                </a14:m>
                <a:r>
                  <a:rPr lang="en-US" dirty="0"/>
                  <a:t> are vectors of 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Lagrange multipliers</a:t>
                </a:r>
              </a:p>
              <a:p>
                <a:endParaRPr lang="en-US" sz="1000" b="1" i="1" dirty="0"/>
              </a:p>
              <a:p>
                <a:r>
                  <a:rPr lang="en-US" dirty="0"/>
                  <a:t>The Lagrange multipliers can be thought of as enforcing soft constraints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68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13531" y="136525"/>
                <a:ext cx="8516938" cy="5303838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ax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subject to: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1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800" dirty="0"/>
              </a:p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13531" y="136525"/>
                <a:ext cx="8516938" cy="5303838"/>
              </a:xfrm>
              <a:blipFill>
                <a:blip r:embed="rId2"/>
                <a:stretch>
                  <a:fillRect l="-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49464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31A29-2F57-4D98-A3C6-BF840D09A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Recap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4697A8-AA1D-4829-A0BD-C43C5A524F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b="1" dirty="0">
                    <a:latin typeface="Cambria Math"/>
                  </a:rPr>
                  <a:t>Primal:</a:t>
                </a:r>
              </a:p>
              <a:p>
                <a:endParaRPr lang="en-US" sz="1000" dirty="0">
                  <a:latin typeface="Cambria Math"/>
                </a:endParaRPr>
              </a:p>
              <a:p>
                <a:endParaRPr lang="en-US" sz="1000" dirty="0">
                  <a:latin typeface="Cambria Math"/>
                </a:endParaRPr>
              </a:p>
              <a:p>
                <a:endParaRPr lang="en-US" sz="1000" dirty="0">
                  <a:latin typeface="Cambria Math"/>
                </a:endParaRPr>
              </a:p>
              <a:p>
                <a:endParaRPr lang="en-US" sz="1000" dirty="0">
                  <a:latin typeface="Cambria Math"/>
                </a:endParaRPr>
              </a:p>
              <a:p>
                <a:endParaRPr lang="en-US" sz="1000" dirty="0">
                  <a:latin typeface="Cambria Math"/>
                </a:endParaRPr>
              </a:p>
              <a:p>
                <a:endParaRPr lang="en-US" sz="1000" dirty="0">
                  <a:latin typeface="Cambria Math"/>
                </a:endParaRPr>
              </a:p>
              <a:p>
                <a:endParaRPr lang="en-US" sz="1000" dirty="0">
                  <a:latin typeface="Cambria Math"/>
                </a:endParaRPr>
              </a:p>
              <a:p>
                <a:endParaRPr lang="en-US" sz="1000" dirty="0">
                  <a:latin typeface="Cambria Math"/>
                </a:endParaRPr>
              </a:p>
              <a:p>
                <a:r>
                  <a:rPr lang="en-US" sz="2000" b="1" dirty="0" err="1">
                    <a:latin typeface="Cambria Math"/>
                  </a:rPr>
                  <a:t>Lagrangian</a:t>
                </a:r>
                <a:r>
                  <a:rPr lang="en-US" sz="2000" b="1" dirty="0">
                    <a:latin typeface="Cambria Math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𝐿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</a:rPr>
                            <m:t>𝜆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</a:rPr>
                            <m:t>𝜈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2000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𝑝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(</m:t>
                          </m:r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  <m:r>
                            <a:rPr lang="en-US" sz="2000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  <a:p>
                <a:endParaRPr lang="en-US" sz="1000" dirty="0"/>
              </a:p>
              <a:p>
                <a:r>
                  <a:rPr lang="en-US" sz="2000" b="1" dirty="0"/>
                  <a:t>Dual: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inf</m:t>
                          </m:r>
                        </m:e>
                        <m:li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lim>
                      </m:limLow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en-US" sz="2000" b="1" dirty="0"/>
                  <a:t>Weak Duality: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≥0,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lim>
                          </m:limLow>
                        </m:fName>
                        <m: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sup</m:t>
                                  </m:r>
                                </m:e>
                                <m:li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≥0,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1000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US" sz="1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endParaRPr lang="en-US" sz="20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4697A8-AA1D-4829-A0BD-C43C5A524F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4" t="-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0DCFD0-C4E7-4E14-A79A-8200207DA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4DBB20-428D-4C1E-9FE4-853A681CC28D}"/>
                  </a:ext>
                </a:extLst>
              </p:cNvPr>
              <p:cNvSpPr txBox="1"/>
              <p:nvPr/>
            </p:nvSpPr>
            <p:spPr>
              <a:xfrm>
                <a:off x="5909148" y="4513929"/>
                <a:ext cx="8490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4DBB20-428D-4C1E-9FE4-853A681CC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148" y="4513929"/>
                <a:ext cx="849079" cy="369332"/>
              </a:xfrm>
              <a:prstGeom prst="rect">
                <a:avLst/>
              </a:prstGeom>
              <a:blipFill>
                <a:blip r:embed="rId3"/>
                <a:stretch>
                  <a:fillRect l="-571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7763BF-6EAB-4B02-A21D-24A121E8A5E4}"/>
                  </a:ext>
                </a:extLst>
              </p:cNvPr>
              <p:cNvSpPr/>
              <p:nvPr/>
            </p:nvSpPr>
            <p:spPr>
              <a:xfrm>
                <a:off x="599813" y="1174206"/>
                <a:ext cx="4572000" cy="14224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subject to:</a:t>
                </a:r>
              </a:p>
              <a:p>
                <a:pPr algn="ctr"/>
                <a:endParaRPr lang="en-US" sz="9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≤0,  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  <m:r>
                        <a:rPr lang="en-US" i="1">
                          <a:latin typeface="Cambria Math"/>
                        </a:rPr>
                        <m:t>=1,…,</m:t>
                      </m:r>
                      <m:r>
                        <a:rPr lang="en-US" i="1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9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=0,  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  <m:r>
                        <a:rPr lang="en-US" i="1">
                          <a:latin typeface="Cambria Math"/>
                        </a:rPr>
                        <m:t>=1,…,</m:t>
                      </m:r>
                      <m:r>
                        <a:rPr lang="en-US" i="1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7763BF-6EAB-4B02-A21D-24A121E8A5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13" y="1174206"/>
                <a:ext cx="4572000" cy="1422441"/>
              </a:xfrm>
              <a:prstGeom prst="rect">
                <a:avLst/>
              </a:prstGeom>
              <a:blipFill>
                <a:blip r:embed="rId4"/>
                <a:stretch>
                  <a:fillRect l="-1067" b="-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607D1EC-F68E-4E0C-8188-44DF4826D99B}"/>
                  </a:ext>
                </a:extLst>
              </p:cNvPr>
              <p:cNvSpPr/>
              <p:nvPr/>
            </p:nvSpPr>
            <p:spPr>
              <a:xfrm>
                <a:off x="4896375" y="1512507"/>
                <a:ext cx="3240946" cy="5225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sup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≥0,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900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607D1EC-F68E-4E0C-8188-44DF4826D9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375" y="1512507"/>
                <a:ext cx="3240946" cy="5225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B74731-27A4-46E9-9C60-FB98276E8B9D}"/>
                  </a:ext>
                </a:extLst>
              </p:cNvPr>
              <p:cNvSpPr txBox="1"/>
              <p:nvPr/>
            </p:nvSpPr>
            <p:spPr>
              <a:xfrm>
                <a:off x="4605936" y="1511866"/>
                <a:ext cx="5966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B74731-27A4-46E9-9C60-FB98276E8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936" y="1511866"/>
                <a:ext cx="59663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7338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9582D-0099-43B7-9823-AFB3D88CF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Project on a 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07547C-655D-4B62-AAC6-98AC885408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Projection of the point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onto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𝑡𝑑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07547C-655D-4B62-AAC6-98AC885408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AB6D1-07B0-411C-A1F8-66753D8DB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0279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AB6D1-07B0-411C-A1F8-66753D8DB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07547C-655D-4B62-AAC6-98AC8854084B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142613" y="136525"/>
                <a:ext cx="8516938" cy="530383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800" i="1" dirty="0">
                    <a:latin typeface="Cambria Math" panose="02040503050406030204" pitchFamily="18" charset="0"/>
                  </a:rPr>
                  <a:t>Projection of the point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i="1" dirty="0">
                    <a:latin typeface="Cambria Math" panose="02040503050406030204" pitchFamily="18" charset="0"/>
                  </a:rPr>
                  <a:t>onto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18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 dirty="0" err="1" smtClean="0">
                        <a:latin typeface="Cambria Math" panose="02040503050406030204" pitchFamily="18" charset="0"/>
                      </a:rPr>
                      <m:t>𝑡𝑑</m:t>
                    </m:r>
                  </m:oMath>
                </a14:m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subject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𝑡𝑑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07547C-655D-4B62-AAC6-98AC885408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42613" y="136525"/>
                <a:ext cx="8516938" cy="5303838"/>
              </a:xfrm>
              <a:blipFill>
                <a:blip r:embed="rId2"/>
                <a:stretch>
                  <a:fillRect l="-572" t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33423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AB6D1-07B0-411C-A1F8-66753D8DB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07547C-655D-4B62-AAC6-98AC8854084B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142613" y="136525"/>
                <a:ext cx="8516938" cy="530383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800" i="1" dirty="0">
                    <a:latin typeface="Cambria Math" panose="02040503050406030204" pitchFamily="18" charset="0"/>
                  </a:rPr>
                  <a:t>Projection of the point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i="1" dirty="0">
                    <a:latin typeface="Cambria Math" panose="02040503050406030204" pitchFamily="18" charset="0"/>
                  </a:rPr>
                  <a:t>onto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18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 dirty="0" err="1" smtClean="0">
                        <a:latin typeface="Cambria Math" panose="02040503050406030204" pitchFamily="18" charset="0"/>
                      </a:rPr>
                      <m:t>𝑡𝑑</m:t>
                    </m:r>
                  </m:oMath>
                </a14:m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subject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𝑡𝑑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07547C-655D-4B62-AAC6-98AC885408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42613" y="136525"/>
                <a:ext cx="8516938" cy="5303838"/>
              </a:xfrm>
              <a:blipFill>
                <a:blip r:embed="rId2"/>
                <a:stretch>
                  <a:fillRect l="-572" t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46316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Duality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Under certain conditions, the two optimization problems are equivalent</a:t>
                </a:r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≥0,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𝜈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inf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sup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≥0,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lvl="1"/>
                <a:r>
                  <a:rPr lang="en-US" dirty="0"/>
                  <a:t>This is called </a:t>
                </a:r>
                <a:r>
                  <a:rPr lang="en-US" dirty="0">
                    <a:solidFill>
                      <a:srgbClr val="FF0000"/>
                    </a:solidFill>
                  </a:rPr>
                  <a:t>strong duality</a:t>
                </a:r>
              </a:p>
              <a:p>
                <a:pPr lvl="1"/>
                <a:r>
                  <a:rPr lang="en-US" dirty="0"/>
                  <a:t>Conditions on the constraint that guarantee this are called constraint qualifications</a:t>
                </a:r>
              </a:p>
              <a:p>
                <a:pPr lvl="1"/>
                <a:endParaRPr lang="en-US" sz="1000" dirty="0"/>
              </a:p>
              <a:p>
                <a:r>
                  <a:rPr lang="en-US" dirty="0"/>
                  <a:t>If the inequality is strict, then we say that there is a </a:t>
                </a:r>
                <a:r>
                  <a:rPr lang="en-US" dirty="0">
                    <a:solidFill>
                      <a:srgbClr val="FF0000"/>
                    </a:solidFill>
                  </a:rPr>
                  <a:t>duality gap 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Size of gap measured by the difference between the two sides of the inequality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599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Slater’s Condition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Open Sans" panose="020B0606030504020204"/>
                  </a:rPr>
                  <a:t>For any optimization problem of the form</a:t>
                </a:r>
              </a:p>
              <a:p>
                <a:endParaRPr lang="en-US" sz="1000" dirty="0">
                  <a:latin typeface="Open Sans" panose="020B0606030504020204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:endParaRPr lang="en-US" sz="105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≤0,  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  <m:r>
                        <a:rPr lang="en-US" i="1">
                          <a:latin typeface="Cambria Math"/>
                        </a:rPr>
                        <m:t>=1,…,</m:t>
                      </m:r>
                      <m:r>
                        <a:rPr lang="en-US" i="1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105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are </a:t>
                </a:r>
                <a:r>
                  <a:rPr lang="en-US" dirty="0">
                    <a:solidFill>
                      <a:srgbClr val="FF0000"/>
                    </a:solidFill>
                  </a:rPr>
                  <a:t>convex functions</a:t>
                </a:r>
                <a:r>
                  <a:rPr lang="en-US" dirty="0"/>
                  <a:t>, strong duality holds if there exists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i="1">
                          <a:latin typeface="Cambria Math"/>
                        </a:rPr>
                        <m:t>0,  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  <m:r>
                        <a:rPr lang="en-US" i="1">
                          <a:latin typeface="Cambria Math"/>
                        </a:rPr>
                        <m:t>=1,…,</m:t>
                      </m:r>
                      <m:r>
                        <a:rPr lang="en-US" i="1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105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81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Complementary Slackness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Suppose that there is </a:t>
                </a:r>
                <a:r>
                  <a:rPr lang="en-US" b="1" dirty="0"/>
                  <a:t>zero duality gap</a:t>
                </a:r>
              </a:p>
              <a:p>
                <a:pPr lvl="1"/>
                <a:endParaRPr lang="en-US" sz="700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be an optimum of the primal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𝜈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be an optimum of the dual</a:t>
                </a:r>
              </a:p>
              <a:p>
                <a:pPr lvl="1"/>
                <a:endParaRPr lang="en-US" sz="700" dirty="0"/>
              </a:p>
              <a:p>
                <a:pPr marL="0" indent="0" algn="ctr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/>
                        </a:rPr>
                        <m:t>                                                                      </m:t>
                      </m:r>
                    </m:oMath>
                  </m:oMathPara>
                </a14:m>
                <a:endParaRPr lang="en-US" sz="2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inf</m:t>
                          </m:r>
                        </m:e>
                        <m:lim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lim>
                      </m:limLow>
                      <m:r>
                        <a:rPr lang="en-US" sz="2000" i="1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𝑚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nary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𝑝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𝑚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2000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𝑝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2000" i="1">
                          <a:latin typeface="Cambria Math"/>
                        </a:rPr>
                        <m:t>     </m:t>
                      </m:r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𝑚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t="-920" r="-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512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Complementary Slackness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1"/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br>
                  <a:rPr lang="en-US" sz="2400" i="1" dirty="0">
                    <a:latin typeface="Cambria Math" panose="02040503050406030204" pitchFamily="18" charset="0"/>
                  </a:rPr>
                </a:b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lvl="1"/>
                <a:endParaRPr lang="en-US" sz="1000" dirty="0">
                  <a:latin typeface="Open Sans" panose="020B0606030504020204"/>
                </a:endParaRPr>
              </a:p>
              <a:p>
                <a:r>
                  <a:rPr lang="en-US" dirty="0">
                    <a:latin typeface="Open Sans" panose="020B0606030504020204"/>
                  </a:rPr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>
                    <a:latin typeface="Open Sans" panose="020B0606030504020204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US" dirty="0">
                    <a:latin typeface="Open Sans" panose="020B0606030504020204"/>
                  </a:rPr>
                  <a:t>, this can only happen if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latin typeface="Open Sans" panose="020B0606030504020204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>
                  <a:latin typeface="Open Sans" panose="020B0606030504020204"/>
                </a:endParaRPr>
              </a:p>
              <a:p>
                <a:pPr lvl="2"/>
                <a:endParaRPr lang="en-US" sz="1000" dirty="0">
                  <a:latin typeface="Open Sans" panose="020B0606030504020204"/>
                </a:endParaRPr>
              </a:p>
              <a:p>
                <a:pPr lvl="1"/>
                <a:r>
                  <a:rPr lang="en-US" dirty="0">
                    <a:latin typeface="Open Sans" panose="020B0606030504020204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>
                    <a:latin typeface="Open Sans" panose="020B0606030504020204"/>
                  </a:rPr>
                  <a:t>,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>
                  <a:latin typeface="Open Sans" panose="020B0606030504020204"/>
                </a:endParaRPr>
              </a:p>
              <a:p>
                <a:pPr lvl="2"/>
                <a:endParaRPr lang="en-US" sz="1000" dirty="0">
                  <a:latin typeface="Open Sans" panose="020B0606030504020204"/>
                </a:endParaRPr>
              </a:p>
              <a:p>
                <a:pPr lvl="1"/>
                <a:r>
                  <a:rPr lang="en-US" dirty="0">
                    <a:latin typeface="Open Sans" panose="020B0606030504020204"/>
                  </a:rPr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>
                    <a:latin typeface="Open Sans" panose="020B0606030504020204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>
                  <a:latin typeface="Open Sans" panose="020B0606030504020204"/>
                </a:endParaRPr>
              </a:p>
              <a:p>
                <a:pPr marL="0" indent="0" algn="ctr">
                  <a:buNone/>
                </a:pPr>
                <a:endParaRPr lang="en-US" dirty="0">
                  <a:solidFill>
                    <a:srgbClr val="FF0000"/>
                  </a:solidFill>
                  <a:latin typeface="Open Sans" panose="020B0606030504020204"/>
                </a:endParaRP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Open Sans" panose="020B0606030504020204"/>
                  </a:rPr>
                  <a:t>ONLY applies when there is no duality gap</a:t>
                </a:r>
              </a:p>
              <a:p>
                <a:pPr lvl="2"/>
                <a:endParaRPr lang="en-US" dirty="0">
                  <a:latin typeface="Open Sans" panose="020B0606030504020204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935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Projection of the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onto box constraints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b="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Comp. Slack.: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9F4795-51A5-4A17-A921-D9126BC48130}"/>
                  </a:ext>
                </a:extLst>
              </p:cNvPr>
              <p:cNvSpPr txBox="1"/>
              <p:nvPr/>
            </p:nvSpPr>
            <p:spPr>
              <a:xfrm>
                <a:off x="1908495" y="5443349"/>
                <a:ext cx="208903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&gt;0⇒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&gt;0⇒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9F4795-51A5-4A17-A921-D9126BC48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495" y="5443349"/>
                <a:ext cx="2089033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2739B72-55B6-4069-BAB2-62E2587861CA}"/>
                  </a:ext>
                </a:extLst>
              </p:cNvPr>
              <p:cNvSpPr/>
              <p:nvPr/>
            </p:nvSpPr>
            <p:spPr>
              <a:xfrm>
                <a:off x="3829574" y="5427124"/>
                <a:ext cx="4572000" cy="70788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2739B72-55B6-4069-BAB2-62E2587861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574" y="5427124"/>
                <a:ext cx="4572000" cy="707886"/>
              </a:xfrm>
              <a:prstGeom prst="rect">
                <a:avLst/>
              </a:prstGeom>
              <a:blipFill>
                <a:blip r:embed="rId4"/>
                <a:stretch>
                  <a:fillRect b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5686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ax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:endParaRPr lang="en-US" sz="105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114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2B0AE-D62C-42C2-8653-27AB60B7C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Example: Slack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3A5A80-1C3B-41B1-9831-1F2AD5DFB2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3A5A80-1C3B-41B1-9831-1F2AD5DFB2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11458-4496-4C5E-8036-20076AFEF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3639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2B0AE-D62C-42C2-8653-27AB60B7C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Example: Slack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3A5A80-1C3B-41B1-9831-1F2AD5DFB2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subject to: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3A5A80-1C3B-41B1-9831-1F2AD5DFB2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11458-4496-4C5E-8036-20076AFEF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7149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11458-4496-4C5E-8036-20076AFEF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3A5A80-1C3B-41B1-9831-1F2AD5DFB24A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313531" y="260059"/>
                <a:ext cx="8516938" cy="1677798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subject to: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3A5A80-1C3B-41B1-9831-1F2AD5DFB2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13531" y="260059"/>
                <a:ext cx="8516938" cy="1677798"/>
              </a:xfrm>
              <a:blipFill>
                <a:blip r:embed="rId2"/>
                <a:stretch>
                  <a:fillRect l="-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3962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B0B8-D67A-499C-9CD2-6B7A60883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Duality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A9F13-770D-4498-960E-E20194CE7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Strong duality always holds for linear programming problems (with finite solutions)!</a:t>
            </a:r>
          </a:p>
          <a:p>
            <a:endParaRPr lang="en-US" dirty="0"/>
          </a:p>
          <a:p>
            <a:pPr lvl="1"/>
            <a:r>
              <a:rPr lang="en-US" dirty="0"/>
              <a:t>Max-flow is dual to minimum cut (from algorithms)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Bipartite matching is dual to bipartite vertex cover (</a:t>
            </a:r>
            <a:r>
              <a:rPr lang="en-US" dirty="0" err="1"/>
              <a:t>Konig’s</a:t>
            </a:r>
            <a:r>
              <a:rPr lang="en-US" dirty="0"/>
              <a:t> Theorem)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E5CCCE-6272-407E-AA44-115B0D112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9427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7CA2F-95EA-43B8-B035-5B96AC9EA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Karush</a:t>
            </a:r>
            <a:r>
              <a:rPr lang="en-US" dirty="0"/>
              <a:t>-Kuhn-Tucker Conditions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79EE60-8B1F-4880-92C3-F28E316BCB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i="0" dirty="0">
                    <a:latin typeface="Cambria Math" panose="02040503050406030204" pitchFamily="18" charset="0"/>
                  </a:rPr>
                  <a:t>If there is zero duality gap, then the following are necessary and sufficient conditions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0" i="0" dirty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0" i="0" dirty="0">
                    <a:latin typeface="Cambria Math" panose="02040503050406030204" pitchFamily="18" charset="0"/>
                  </a:rPr>
                  <a:t> to be solutions of the primal and dual problems</a:t>
                </a:r>
              </a:p>
              <a:p>
                <a:endParaRPr lang="en-US" sz="1000" b="0" i="0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US" b="0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b="0" dirty="0"/>
              </a:p>
              <a:p>
                <a:endParaRPr lang="en-US" sz="1000" b="0" dirty="0"/>
              </a:p>
              <a:p>
                <a:pPr lvl="1"/>
                <a:r>
                  <a:rPr lang="en-US" b="0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="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b="0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79EE60-8B1F-4880-92C3-F28E316BCB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4C3CE-AF66-4CE2-9C8B-B0D830B41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EA9189-3D76-4465-BA62-4D185D327EB5}"/>
              </a:ext>
            </a:extLst>
          </p:cNvPr>
          <p:cNvSpPr txBox="1"/>
          <p:nvPr/>
        </p:nvSpPr>
        <p:spPr>
          <a:xfrm>
            <a:off x="4365523" y="3155535"/>
            <a:ext cx="3018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primal feasibility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BAD366AB-64BA-47FD-B47D-CED07A6EE783}"/>
              </a:ext>
            </a:extLst>
          </p:cNvPr>
          <p:cNvSpPr/>
          <p:nvPr/>
        </p:nvSpPr>
        <p:spPr>
          <a:xfrm>
            <a:off x="3667432" y="3052945"/>
            <a:ext cx="147484" cy="75210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78E5999B-6C1D-4B43-B14E-8FF3EF1A5197}"/>
              </a:ext>
            </a:extLst>
          </p:cNvPr>
          <p:cNvSpPr/>
          <p:nvPr/>
        </p:nvSpPr>
        <p:spPr>
          <a:xfrm>
            <a:off x="3087329" y="4277032"/>
            <a:ext cx="193203" cy="3048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3B2A5A-A0F4-4044-AAA3-F73B2B639BF0}"/>
              </a:ext>
            </a:extLst>
          </p:cNvPr>
          <p:cNvSpPr txBox="1"/>
          <p:nvPr/>
        </p:nvSpPr>
        <p:spPr>
          <a:xfrm>
            <a:off x="4365523" y="4198599"/>
            <a:ext cx="4581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dual feasibility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996B3F-EBC0-4931-B94A-35664DF3FE0F}"/>
              </a:ext>
            </a:extLst>
          </p:cNvPr>
          <p:cNvSpPr txBox="1"/>
          <p:nvPr/>
        </p:nvSpPr>
        <p:spPr>
          <a:xfrm>
            <a:off x="4365522" y="4812664"/>
            <a:ext cx="4581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complementary slackness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3F81CF-69E4-4BD8-9D55-F9A2628DC166}"/>
              </a:ext>
            </a:extLst>
          </p:cNvPr>
          <p:cNvSpPr txBox="1"/>
          <p:nvPr/>
        </p:nvSpPr>
        <p:spPr>
          <a:xfrm>
            <a:off x="4365523" y="2326971"/>
            <a:ext cx="4581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critical point of </a:t>
            </a:r>
            <a:r>
              <a:rPr lang="en-US" sz="2400" dirty="0" err="1">
                <a:solidFill>
                  <a:srgbClr val="FF0000"/>
                </a:solidFill>
              </a:rPr>
              <a:t>Lagrangian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57AED379-73BD-44D2-ADF9-A2C2AA628DE8}"/>
              </a:ext>
            </a:extLst>
          </p:cNvPr>
          <p:cNvSpPr/>
          <p:nvPr/>
        </p:nvSpPr>
        <p:spPr>
          <a:xfrm>
            <a:off x="3929760" y="4891096"/>
            <a:ext cx="193203" cy="3048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F8CE4322-C2A4-4E1D-B7B6-A1990192B7C3}"/>
              </a:ext>
            </a:extLst>
          </p:cNvPr>
          <p:cNvSpPr/>
          <p:nvPr/>
        </p:nvSpPr>
        <p:spPr>
          <a:xfrm>
            <a:off x="3547971" y="2405403"/>
            <a:ext cx="193203" cy="3048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771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7CA2F-95EA-43B8-B035-5B96AC9EA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Karush</a:t>
            </a:r>
            <a:r>
              <a:rPr lang="en-US" dirty="0"/>
              <a:t>-Kuhn-Tucker Conditions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79EE60-8B1F-4880-92C3-F28E316BCB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i="0" dirty="0">
                    <a:latin typeface="Cambria Math" panose="02040503050406030204" pitchFamily="18" charset="0"/>
                  </a:rPr>
                  <a:t>If there is zero duality gap, then the following are necessary and sufficient conditions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0" i="0" dirty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0" i="0" dirty="0">
                    <a:latin typeface="Cambria Math" panose="02040503050406030204" pitchFamily="18" charset="0"/>
                  </a:rPr>
                  <a:t> to be solutions of the primal and dual problems</a:t>
                </a:r>
              </a:p>
              <a:p>
                <a:endParaRPr lang="en-US" sz="1000" b="0" i="0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US" b="0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b="0" dirty="0"/>
              </a:p>
              <a:p>
                <a:endParaRPr lang="en-US" sz="1000" b="0" dirty="0"/>
              </a:p>
              <a:p>
                <a:pPr lvl="1"/>
                <a:r>
                  <a:rPr lang="en-US" b="0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="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b="0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79EE60-8B1F-4880-92C3-F28E316BCB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2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4C3CE-AF66-4CE2-9C8B-B0D830B41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3F81CF-69E4-4BD8-9D55-F9A2628DC166}"/>
              </a:ext>
            </a:extLst>
          </p:cNvPr>
          <p:cNvSpPr txBox="1"/>
          <p:nvPr/>
        </p:nvSpPr>
        <p:spPr>
          <a:xfrm>
            <a:off x="4365523" y="2326971"/>
            <a:ext cx="45818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can be replaced with the requirement that zero be an element of the </a:t>
            </a:r>
            <a:r>
              <a:rPr lang="en-US" sz="2400" dirty="0" err="1">
                <a:solidFill>
                  <a:srgbClr val="FF0000"/>
                </a:solidFill>
              </a:rPr>
              <a:t>subgradient</a:t>
            </a:r>
            <a:r>
              <a:rPr lang="en-US" sz="2400" dirty="0">
                <a:solidFill>
                  <a:srgbClr val="FF0000"/>
                </a:solidFill>
              </a:rPr>
              <a:t> for nondifferentiable functions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F8CE4322-C2A4-4E1D-B7B6-A1990192B7C3}"/>
              </a:ext>
            </a:extLst>
          </p:cNvPr>
          <p:cNvSpPr/>
          <p:nvPr/>
        </p:nvSpPr>
        <p:spPr>
          <a:xfrm>
            <a:off x="3547971" y="2405403"/>
            <a:ext cx="193203" cy="3048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256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9582D-0099-43B7-9823-AFB3D88CF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Quadratic Minimization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07547C-655D-4B62-AAC6-98AC885408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Convex and strong duality as long as there exists a feasible point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positive semidefinite (from Slater’s condition)</a:t>
                </a:r>
              </a:p>
              <a:p>
                <a:endParaRPr lang="en-US" sz="1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07547C-655D-4B62-AAC6-98AC885408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 r="-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AB6D1-07B0-411C-A1F8-66753D8DB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0702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9582D-0099-43B7-9823-AFB3D88CF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Quadratic Minimization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07547C-655D-4B62-AAC6-98AC885408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Convex and strong duality as long as there exists a feasible point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positive semidefinite (from Slater’s condition)</a:t>
                </a:r>
              </a:p>
              <a:p>
                <a:endParaRPr lang="en-US" sz="1000" dirty="0"/>
              </a:p>
              <a:p>
                <a:r>
                  <a:rPr lang="en-US" dirty="0"/>
                  <a:t>KKT conditions imply:</a:t>
                </a:r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marL="0" indent="0" algn="ctr">
                  <a:buNone/>
                </a:pPr>
                <a:r>
                  <a:rPr lang="en-US" dirty="0"/>
                  <a:t>	</a:t>
                </a:r>
                <a:r>
                  <a:rPr lang="en-US" dirty="0">
                    <a:solidFill>
                      <a:srgbClr val="FF0000"/>
                    </a:solidFill>
                  </a:rPr>
                  <a:t>Only need to solve a linear system!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07547C-655D-4B62-AAC6-98AC885408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 r="-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AB6D1-07B0-411C-A1F8-66753D8DB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843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C407F-F60A-4DD8-B4EF-AC571228D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Go Wrong?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59AC85-1510-4579-970A-808E282ED9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Dual can be degenerate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Dual function is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r>
                  <a:rPr lang="en-US" dirty="0"/>
                  <a:t>Could be a (large) duality gap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Solving the dual problem does not yield a solution to the primal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Small duality gaps can sometimes be turned into approximation schemes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59AC85-1510-4579-970A-808E282ED9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7EE99-886B-443A-8732-E3D032DE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759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DD0B9-A978-4F5E-BC0C-D9B467453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Degenerate Dual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01389E-025F-4D12-860C-6514578E4A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≥−1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01389E-025F-4D12-860C-6514578E4A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977BE-0F52-4346-BDD4-724AE7913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991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ax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:endParaRPr lang="en-US" sz="105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09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DD0B9-A978-4F5E-BC0C-D9B467453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Degenerate Dual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01389E-025F-4D12-860C-6514578E4A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01389E-025F-4D12-860C-6514578E4A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977BE-0F52-4346-BDD4-724AE7913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CD9CC0-9361-4ABC-A171-4912188A1692}"/>
              </a:ext>
            </a:extLst>
          </p:cNvPr>
          <p:cNvSpPr txBox="1"/>
          <p:nvPr/>
        </p:nvSpPr>
        <p:spPr>
          <a:xfrm>
            <a:off x="5645791" y="2046914"/>
            <a:ext cx="2508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Does this fix the problem?</a:t>
            </a:r>
          </a:p>
        </p:txBody>
      </p:sp>
    </p:spTree>
    <p:extLst>
      <p:ext uri="{BB962C8B-B14F-4D97-AF65-F5344CB8AC3E}">
        <p14:creationId xmlns:p14="http://schemas.microsoft.com/office/powerpoint/2010/main" val="28094487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B5D2E-5BC2-4F00-925C-83CDCAF37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Duality Gap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88ED9-16AB-4B46-91F5-CDEAAD3E4C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88ED9-16AB-4B46-91F5-CDEAAD3E4C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4A011-C64E-4649-9CC4-EA29D7529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5273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40325-C042-423E-B84C-D332507E3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Easier Duals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90661C-457A-4097-9016-D3C3BE1589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subject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90661C-457A-4097-9016-D3C3BE1589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D28E5-2E9A-4B53-AC7A-BB80C3436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669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278FE-F0B2-4199-B061-A51AA0626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Duality in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C2913-E588-4E73-BCE2-61FB7ABBF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000" dirty="0"/>
          </a:p>
          <a:p>
            <a:r>
              <a:rPr lang="en-US" dirty="0"/>
              <a:t>Often used to construct nicer optimizations problems or to solve a constrained optimization problem by hand</a:t>
            </a:r>
          </a:p>
          <a:p>
            <a:endParaRPr lang="en-US" sz="1000" dirty="0"/>
          </a:p>
          <a:p>
            <a:r>
              <a:rPr lang="en-US" dirty="0"/>
              <a:t>Sometimes the dual has special properties that make it more useful than the primal problem, e.g., for support vector machines in ML, or make it easier to solve</a:t>
            </a:r>
          </a:p>
          <a:p>
            <a:endParaRPr lang="en-US" sz="1000" dirty="0"/>
          </a:p>
          <a:p>
            <a:r>
              <a:rPr lang="en-US" dirty="0"/>
              <a:t>Often the dual perspective gives new insights into the primal problem and its solution</a:t>
            </a:r>
          </a:p>
          <a:p>
            <a:endParaRPr lang="en-US" sz="1000" dirty="0"/>
          </a:p>
          <a:p>
            <a:r>
              <a:rPr lang="en-US" dirty="0"/>
              <a:t>For convex problems with zero duality gap, if we solve the primal and dual problems simultaneously, distance between best primal and dual values gives an upper bound on the error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39541-C4B9-47FE-842E-F9D0E5A22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6549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0973A-3AA3-4C07-9F1A-E20407D06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with the Dual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C0E45-7B75-4AF9-B146-A7B705C7B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 variety of different ways to use the dual in different algorithmic approaches</a:t>
            </a:r>
          </a:p>
          <a:p>
            <a:endParaRPr lang="en-US" dirty="0"/>
          </a:p>
          <a:p>
            <a:pPr lvl="1"/>
            <a:r>
              <a:rPr lang="en-US" dirty="0"/>
              <a:t>Can always just perform gradient ascent in the dual if it has a closed form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there isn’t a closed form dual, can still use techniques that we’ve seen so far to maximize the dual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088F2-E843-41C3-8F82-2FCD4565A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537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6AB52-7CD7-4159-9B19-DC00B45B5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Subgradient</a:t>
            </a:r>
            <a:r>
              <a:rPr lang="en-US" dirty="0"/>
              <a:t> Ascent in the Dual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17C35D-04ED-4490-BC1E-C354DCF02D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050" dirty="0"/>
              </a:p>
              <a:p>
                <a:endParaRPr lang="en-US" sz="1000" dirty="0"/>
              </a:p>
              <a:p>
                <a:r>
                  <a:rPr lang="en-US" dirty="0"/>
                  <a:t>Can apply (projected) “</a:t>
                </a:r>
                <a:r>
                  <a:rPr lang="en-US" dirty="0" err="1"/>
                  <a:t>subgradient</a:t>
                </a:r>
                <a:r>
                  <a:rPr lang="en-US" dirty="0"/>
                  <a:t>” ascent to maximize this:</a:t>
                </a:r>
              </a:p>
              <a:p>
                <a:endParaRPr lang="en-US" sz="1000" dirty="0"/>
              </a:p>
              <a:p>
                <a:r>
                  <a:rPr lang="en-US" dirty="0"/>
                  <a:t>Pick an initial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Iterate: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000" i="1">
                                    <a:latin typeface="Cambria Math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𝑚</m:t>
                                    </m:r>
                                  </m:sup>
                                  <m:e>
                                    <m:sSubSup>
                                      <m:sSub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nary>
                                <m:r>
                                  <a:rPr lang="en-US" sz="2000" i="1">
                                    <a:latin typeface="Cambria Math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𝑝</m:t>
                                    </m:r>
                                  </m:sup>
                                  <m:e>
                                    <m:sSubSup>
                                      <m:sSub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nary>
                                <m:r>
                                  <m:rPr>
                                    <m:nor/>
                                  </m:rPr>
                                  <a:rPr lang="en-US" sz="2000" dirty="0"/>
                                  <m:t> 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2000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Pro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∇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000" dirty="0"/>
                          <m:t> </m:t>
                        </m:r>
                      </m:e>
                    </m:d>
                  </m:oMath>
                </a14:m>
                <a:endParaRPr lang="en-US" sz="2000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17C35D-04ED-4490-BC1E-C354DCF02D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49201-A3D1-4FE2-8804-0E35036DF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9224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6AB52-7CD7-4159-9B19-DC00B45B5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Subgradient</a:t>
            </a:r>
            <a:r>
              <a:rPr lang="en-US" dirty="0"/>
              <a:t> Ascent in the Dual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17C35D-04ED-4490-BC1E-C354DCF02D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050" dirty="0"/>
              </a:p>
              <a:p>
                <a:endParaRPr lang="en-US" sz="1000" dirty="0"/>
              </a:p>
              <a:p>
                <a:r>
                  <a:rPr lang="en-US" dirty="0"/>
                  <a:t>Can apply (projected) “</a:t>
                </a:r>
                <a:r>
                  <a:rPr lang="en-US" dirty="0" err="1"/>
                  <a:t>subgradient</a:t>
                </a:r>
                <a:r>
                  <a:rPr lang="en-US" dirty="0"/>
                  <a:t>” ascent to maximize this:</a:t>
                </a:r>
              </a:p>
              <a:p>
                <a:endParaRPr lang="en-US" sz="1000" dirty="0"/>
              </a:p>
              <a:p>
                <a:r>
                  <a:rPr lang="en-US" dirty="0"/>
                  <a:t>Pick an initial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Iterate: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000" i="1">
                                    <a:latin typeface="Cambria Math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𝑚</m:t>
                                    </m:r>
                                  </m:sup>
                                  <m:e>
                                    <m:sSubSup>
                                      <m:sSub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nary>
                                <m:r>
                                  <a:rPr lang="en-US" sz="2000" i="1">
                                    <a:latin typeface="Cambria Math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𝑝</m:t>
                                    </m:r>
                                  </m:sup>
                                  <m:e>
                                    <m:sSubSup>
                                      <m:sSub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nary>
                                <m:r>
                                  <m:rPr>
                                    <m:nor/>
                                  </m:rPr>
                                  <a:rPr lang="en-US" sz="2000" dirty="0"/>
                                  <m:t> 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2000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Pro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∇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000" dirty="0"/>
                          <m:t> </m:t>
                        </m:r>
                      </m:e>
                    </m:d>
                  </m:oMath>
                </a14:m>
                <a:endParaRPr lang="en-US" sz="2000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17C35D-04ED-4490-BC1E-C354DCF02D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49201-A3D1-4FE2-8804-0E35036DF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56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428963-4BAB-4039-A7BA-6209ED4CE6AA}"/>
                  </a:ext>
                </a:extLst>
              </p:cNvPr>
              <p:cNvSpPr txBox="1"/>
              <p:nvPr/>
            </p:nvSpPr>
            <p:spPr>
              <a:xfrm>
                <a:off x="4564321" y="3236390"/>
                <a:ext cx="32051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Note:  requires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to be bounded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428963-4BAB-4039-A7BA-6209ED4CE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321" y="3236390"/>
                <a:ext cx="3205108" cy="369332"/>
              </a:xfrm>
              <a:prstGeom prst="rect">
                <a:avLst/>
              </a:prstGeom>
              <a:blipFill>
                <a:blip r:embed="rId3"/>
                <a:stretch>
                  <a:fillRect l="-1711" t="-10000" r="-76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04585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6AB52-7CD7-4159-9B19-DC00B45B5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Subgradient</a:t>
            </a:r>
            <a:r>
              <a:rPr lang="en-US" dirty="0"/>
              <a:t> Ascent in the Dual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17C35D-04ED-4490-BC1E-C354DCF02D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050" dirty="0"/>
              </a:p>
              <a:p>
                <a:endParaRPr lang="en-US" sz="1000" dirty="0"/>
              </a:p>
              <a:p>
                <a:r>
                  <a:rPr lang="en-US" dirty="0"/>
                  <a:t>Can apply (projected) “</a:t>
                </a:r>
                <a:r>
                  <a:rPr lang="en-US" dirty="0" err="1"/>
                  <a:t>subgradient</a:t>
                </a:r>
                <a:r>
                  <a:rPr lang="en-US" dirty="0"/>
                  <a:t>” ascent to maximize this:</a:t>
                </a:r>
              </a:p>
              <a:p>
                <a:endParaRPr lang="en-US" sz="1000" dirty="0"/>
              </a:p>
              <a:p>
                <a:r>
                  <a:rPr lang="en-US" dirty="0"/>
                  <a:t>Pick an initial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Iterate: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000" i="1">
                                    <a:latin typeface="Cambria Math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𝑚</m:t>
                                    </m:r>
                                  </m:sup>
                                  <m:e>
                                    <m:sSubSup>
                                      <m:sSub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nary>
                                <m:r>
                                  <a:rPr lang="en-US" sz="2000" i="1">
                                    <a:latin typeface="Cambria Math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𝑝</m:t>
                                    </m:r>
                                  </m:sup>
                                  <m:e>
                                    <m:sSubSup>
                                      <m:sSub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nary>
                                <m:r>
                                  <m:rPr>
                                    <m:nor/>
                                  </m:rPr>
                                  <a:rPr lang="en-US" sz="2000" dirty="0"/>
                                  <m:t> 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2000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Pro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∇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000" dirty="0"/>
                          <m:t> </m:t>
                        </m:r>
                      </m:e>
                    </m:d>
                  </m:oMath>
                </a14:m>
                <a:endParaRPr lang="en-US" sz="2000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17C35D-04ED-4490-BC1E-C354DCF02D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49201-A3D1-4FE2-8804-0E35036DF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57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428963-4BAB-4039-A7BA-6209ED4CE6AA}"/>
                  </a:ext>
                </a:extLst>
              </p:cNvPr>
              <p:cNvSpPr txBox="1"/>
              <p:nvPr/>
            </p:nvSpPr>
            <p:spPr>
              <a:xfrm>
                <a:off x="4564321" y="3236390"/>
                <a:ext cx="3630289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Note: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not necessarily feasible!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428963-4BAB-4039-A7BA-6209ED4CE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321" y="3236390"/>
                <a:ext cx="3630289" cy="380810"/>
              </a:xfrm>
              <a:prstGeom prst="rect">
                <a:avLst/>
              </a:prstGeom>
              <a:blipFill>
                <a:blip r:embed="rId3"/>
                <a:stretch>
                  <a:fillRect l="-1513" t="-6452" r="-840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6259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6AB52-7CD7-4159-9B19-DC00B45B5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Subgradient</a:t>
            </a:r>
            <a:r>
              <a:rPr lang="en-US" dirty="0"/>
              <a:t> Ascent in the Dual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17C35D-04ED-4490-BC1E-C354DCF02D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050" dirty="0"/>
              </a:p>
              <a:p>
                <a:endParaRPr lang="en-US" sz="1000" dirty="0"/>
              </a:p>
              <a:p>
                <a:r>
                  <a:rPr lang="en-US" dirty="0"/>
                  <a:t>Can apply (projected) “</a:t>
                </a:r>
                <a:r>
                  <a:rPr lang="en-US" dirty="0" err="1"/>
                  <a:t>subgradient</a:t>
                </a:r>
                <a:r>
                  <a:rPr lang="en-US" dirty="0"/>
                  <a:t>” ascent to maximize this:</a:t>
                </a:r>
              </a:p>
              <a:p>
                <a:endParaRPr lang="en-US" sz="1000" dirty="0"/>
              </a:p>
              <a:p>
                <a:r>
                  <a:rPr lang="en-US" dirty="0"/>
                  <a:t>Pick an initial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Iterate: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000" i="1">
                                    <a:latin typeface="Cambria Math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𝑚</m:t>
                                    </m:r>
                                  </m:sup>
                                  <m:e>
                                    <m:sSubSup>
                                      <m:sSub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nary>
                                <m:r>
                                  <a:rPr lang="en-US" sz="2000" i="1">
                                    <a:latin typeface="Cambria Math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𝑝</m:t>
                                    </m:r>
                                  </m:sup>
                                  <m:e>
                                    <m:sSubSup>
                                      <m:sSub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nary>
                                <m:r>
                                  <m:rPr>
                                    <m:nor/>
                                  </m:rPr>
                                  <a:rPr lang="en-US" sz="2000" dirty="0"/>
                                  <m:t> 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2000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Pro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∇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000" dirty="0"/>
                          <m:t> </m:t>
                        </m:r>
                      </m:e>
                    </m:d>
                  </m:oMath>
                </a14:m>
                <a:endParaRPr lang="en-US" sz="2000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17C35D-04ED-4490-BC1E-C354DCF02D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49201-A3D1-4FE2-8804-0E35036DF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428963-4BAB-4039-A7BA-6209ED4CE6AA}"/>
              </a:ext>
            </a:extLst>
          </p:cNvPr>
          <p:cNvSpPr txBox="1"/>
          <p:nvPr/>
        </p:nvSpPr>
        <p:spPr>
          <a:xfrm>
            <a:off x="6512889" y="4788353"/>
            <a:ext cx="1864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Stopping Criteria?</a:t>
            </a:r>
          </a:p>
        </p:txBody>
      </p:sp>
    </p:spTree>
    <p:extLst>
      <p:ext uri="{BB962C8B-B14F-4D97-AF65-F5344CB8AC3E}">
        <p14:creationId xmlns:p14="http://schemas.microsoft.com/office/powerpoint/2010/main" val="15884687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421F-5D03-40B4-82F6-C1D8C9950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Dual SG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7FCBB7-5E88-4426-B87B-8D5336FB59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Projection of the point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onto box constraints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Pro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2000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Pro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lit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1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1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7FCBB7-5E88-4426-B87B-8D5336FB59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1" t="-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164B0-BFCB-4A00-8442-D32271DED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691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ax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:endParaRPr lang="en-US" sz="105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704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421F-5D03-40B4-82F6-C1D8C9950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Dual SG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7FCBB7-5E88-4426-B87B-8D5336FB59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endParaRPr lang="en-US" sz="1000" dirty="0"/>
              </a:p>
              <a:p>
                <a:pPr marL="0" indent="0" algn="ctr">
                  <a:buNone/>
                </a:pPr>
                <a:r>
                  <a:rPr lang="en-US" sz="2000" dirty="0"/>
                  <a:t>Suppose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=.5</m:t>
                    </m:r>
                  </m:oMath>
                </a14:m>
                <a:endParaRPr lang="en-US" sz="1000" dirty="0"/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Pro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2000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Pro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1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10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7FCBB7-5E88-4426-B87B-8D5336FB59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164B0-BFCB-4A00-8442-D32271DED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744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421F-5D03-40B4-82F6-C1D8C9950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Dual SG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7FCBB7-5E88-4426-B87B-8D5336FB59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endParaRPr lang="en-US" sz="1000" dirty="0"/>
              </a:p>
              <a:p>
                <a:pPr marL="0" indent="0" algn="ctr">
                  <a:buNone/>
                </a:pPr>
                <a:r>
                  <a:rPr lang="en-US" sz="2000" b="0" dirty="0"/>
                  <a:t>Suppose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=.5</m:t>
                    </m:r>
                  </m:oMath>
                </a14:m>
                <a:endParaRPr lang="en-US" sz="1000" dirty="0"/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Pro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2000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Pro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1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10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.5</m:t>
                              </m:r>
                            </m:e>
                          </m:mr>
                        </m:m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.5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7FCBB7-5E88-4426-B87B-8D5336FB59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164B0-BFCB-4A00-8442-D32271DED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7159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421F-5D03-40B4-82F6-C1D8C9950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Dual SG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7FCBB7-5E88-4426-B87B-8D5336FB59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endParaRPr lang="en-US" sz="1000" dirty="0"/>
              </a:p>
              <a:p>
                <a:pPr marL="0" indent="0" algn="ctr">
                  <a:buNone/>
                </a:pPr>
                <a:r>
                  <a:rPr lang="en-US" sz="2000" b="0" dirty="0"/>
                  <a:t>Suppose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=.5</m:t>
                    </m:r>
                  </m:oMath>
                </a14:m>
                <a:endParaRPr lang="en-US" sz="1000" dirty="0"/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Pro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2000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Pro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1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10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.5</m:t>
                              </m:r>
                            </m:e>
                          </m:mr>
                        </m:m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.5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1.5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1.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−0.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7FCBB7-5E88-4426-B87B-8D5336FB59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164B0-BFCB-4A00-8442-D32271DED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7025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AF0AC-1F3D-4502-A086-0E694EAA0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Augmented </a:t>
            </a:r>
            <a:r>
              <a:rPr lang="en-US" dirty="0" err="1"/>
              <a:t>Lagrangian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DAA8AC-0192-4E6E-BA96-2DE52898BF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DAA8AC-0192-4E6E-BA96-2DE52898BF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130CE-0E5E-4AC8-8FA8-FCCD86E59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8543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AF0AC-1F3D-4502-A086-0E694EAA0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Augmented </a:t>
            </a:r>
            <a:r>
              <a:rPr lang="en-US" dirty="0" err="1"/>
              <a:t>Lagrangian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DAA8AC-0192-4E6E-BA96-2DE52898BF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DAA8AC-0192-4E6E-BA96-2DE52898BF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130CE-0E5E-4AC8-8FA8-FCCD86E59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64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B04AA3-F5A3-419E-A9C9-0ABAC5E9481B}"/>
                  </a:ext>
                </a:extLst>
              </p:cNvPr>
              <p:cNvSpPr txBox="1"/>
              <p:nvPr/>
            </p:nvSpPr>
            <p:spPr>
              <a:xfrm>
                <a:off x="6361872" y="1728132"/>
                <a:ext cx="243280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Doesn’t change the optimization problem</a:t>
                </a: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B04AA3-F5A3-419E-A9C9-0ABAC5E94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872" y="1728132"/>
                <a:ext cx="2432807" cy="923330"/>
              </a:xfrm>
              <a:prstGeom prst="rect">
                <a:avLst/>
              </a:prstGeom>
              <a:blipFill>
                <a:blip r:embed="rId3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99579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AF0AC-1F3D-4502-A086-0E694EAA0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Augmented </a:t>
            </a:r>
            <a:r>
              <a:rPr lang="en-US" dirty="0" err="1"/>
              <a:t>Lagrangian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DAA8AC-0192-4E6E-BA96-2DE52898BF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Perform gradient descent/ascent simultaneously: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DAA8AC-0192-4E6E-BA96-2DE52898BF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130CE-0E5E-4AC8-8FA8-FCCD86E59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65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706186-2635-42D2-BB44-0D1568734330}"/>
                  </a:ext>
                </a:extLst>
              </p:cNvPr>
              <p:cNvSpPr txBox="1"/>
              <p:nvPr/>
            </p:nvSpPr>
            <p:spPr>
              <a:xfrm>
                <a:off x="5784430" y="4657288"/>
                <a:ext cx="243280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Doesn’t require us to minimize the </a:t>
                </a:r>
                <a:r>
                  <a:rPr lang="en-US" dirty="0" err="1">
                    <a:solidFill>
                      <a:srgbClr val="FF0000"/>
                    </a:solidFill>
                  </a:rPr>
                  <a:t>Lagrangian</a:t>
                </a:r>
                <a:r>
                  <a:rPr lang="en-US" dirty="0">
                    <a:solidFill>
                      <a:srgbClr val="FF0000"/>
                    </a:solidFill>
                  </a:rPr>
                  <a:t> explicitly over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706186-2635-42D2-BB44-0D1568734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430" y="4657288"/>
                <a:ext cx="2432807" cy="1200329"/>
              </a:xfrm>
              <a:prstGeom prst="rect">
                <a:avLst/>
              </a:prstGeom>
              <a:blipFill>
                <a:blip r:embed="rId3"/>
                <a:stretch>
                  <a:fillRect t="-304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66844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AF0AC-1F3D-4502-A086-0E694EAA0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Augmented </a:t>
            </a:r>
            <a:r>
              <a:rPr lang="en-US" dirty="0" err="1"/>
              <a:t>Lagrangian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DAA8AC-0192-4E6E-BA96-2DE52898BF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Perform gradient descent/ascent simultaneously: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DAA8AC-0192-4E6E-BA96-2DE52898BF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130CE-0E5E-4AC8-8FA8-FCCD86E59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706186-2635-42D2-BB44-0D1568734330}"/>
              </a:ext>
            </a:extLst>
          </p:cNvPr>
          <p:cNvSpPr txBox="1"/>
          <p:nvPr/>
        </p:nvSpPr>
        <p:spPr>
          <a:xfrm>
            <a:off x="5784430" y="4657288"/>
            <a:ext cx="2432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“augmented” piece helps improve convergence</a:t>
            </a:r>
          </a:p>
        </p:txBody>
      </p:sp>
    </p:spTree>
    <p:extLst>
      <p:ext uri="{BB962C8B-B14F-4D97-AF65-F5344CB8AC3E}">
        <p14:creationId xmlns:p14="http://schemas.microsoft.com/office/powerpoint/2010/main" val="14506347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AF0AC-1F3D-4502-A086-0E694EAA0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Augmented </a:t>
            </a:r>
            <a:r>
              <a:rPr lang="en-US" dirty="0" err="1"/>
              <a:t>Lagrangian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DAA8AC-0192-4E6E-BA96-2DE52898BF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Perform gradient descent/ascent simultaneously: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DAA8AC-0192-4E6E-BA96-2DE52898BF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130CE-0E5E-4AC8-8FA8-FCCD86E59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4FD5EE-5821-4F11-8EAD-3356CCFD198D}"/>
              </a:ext>
            </a:extLst>
          </p:cNvPr>
          <p:cNvSpPr txBox="1"/>
          <p:nvPr/>
        </p:nvSpPr>
        <p:spPr>
          <a:xfrm>
            <a:off x="6152163" y="4788353"/>
            <a:ext cx="1864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Stopping Criteria?</a:t>
            </a:r>
          </a:p>
        </p:txBody>
      </p:sp>
    </p:spTree>
    <p:extLst>
      <p:ext uri="{BB962C8B-B14F-4D97-AF65-F5344CB8AC3E}">
        <p14:creationId xmlns:p14="http://schemas.microsoft.com/office/powerpoint/2010/main" val="2960959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ax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:endParaRPr lang="en-US" sz="105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27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ax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:endParaRPr lang="en-US" sz="105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EC7492-B0AA-47F9-BD71-C39BEF874B1F}"/>
                  </a:ext>
                </a:extLst>
              </p:cNvPr>
              <p:cNvSpPr txBox="1"/>
              <p:nvPr/>
            </p:nvSpPr>
            <p:spPr>
              <a:xfrm>
                <a:off x="2711245" y="4719484"/>
                <a:ext cx="364958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=.5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400" dirty="0">
                    <a:solidFill>
                      <a:srgbClr val="FF0000"/>
                    </a:solidFill>
                  </a:rPr>
                  <a:t>is the only critical point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EC7492-B0AA-47F9-BD71-C39BEF874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245" y="4719484"/>
                <a:ext cx="3649589" cy="830997"/>
              </a:xfrm>
              <a:prstGeom prst="rect">
                <a:avLst/>
              </a:prstGeom>
              <a:blipFill>
                <a:blip r:embed="rId3"/>
                <a:stretch>
                  <a:fillRect l="-2341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6516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8C44-C182-4076-9982-7F36FC7C8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Necessary Conditions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38A75F-E86A-4200-A829-5C096C116C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:endParaRPr lang="en-US" sz="105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=0,  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  <m:r>
                        <a:rPr lang="en-US" i="1">
                          <a:latin typeface="Cambria Math"/>
                        </a:rPr>
                        <m:t>=1,…,</m:t>
                      </m:r>
                      <m:r>
                        <a:rPr lang="en-US" i="1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Theorem: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 local minimum of the constrained optimization problem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∇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linearly independent, then there exists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38A75F-E86A-4200-A829-5C096C116C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E9DE8-7305-4041-A073-6676F8D04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421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19270</TotalTime>
  <Words>2856</Words>
  <Application>Microsoft Office PowerPoint</Application>
  <PresentationFormat>On-screen Show (4:3)</PresentationFormat>
  <Paragraphs>713</Paragraphs>
  <Slides>67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4" baseType="lpstr">
      <vt:lpstr>Arial</vt:lpstr>
      <vt:lpstr>Calibri</vt:lpstr>
      <vt:lpstr>Calibri Light</vt:lpstr>
      <vt:lpstr>Cambria Math</vt:lpstr>
      <vt:lpstr>Open Sans</vt:lpstr>
      <vt:lpstr>Office Theme</vt:lpstr>
      <vt:lpstr>Custom Design</vt:lpstr>
      <vt:lpstr>Duality and Lagrange Multipliers</vt:lpstr>
      <vt:lpstr>General Optimization</vt:lpstr>
      <vt:lpstr>Lagrangian</vt:lpstr>
      <vt:lpstr>Example</vt:lpstr>
      <vt:lpstr>Example</vt:lpstr>
      <vt:lpstr>Example</vt:lpstr>
      <vt:lpstr>Example</vt:lpstr>
      <vt:lpstr>Example</vt:lpstr>
      <vt:lpstr>Necessary Conditions</vt:lpstr>
      <vt:lpstr>Duality</vt:lpstr>
      <vt:lpstr>Example: Projection</vt:lpstr>
      <vt:lpstr>Example: Projection</vt:lpstr>
      <vt:lpstr>Example: Projection</vt:lpstr>
      <vt:lpstr>Example: Projection</vt:lpstr>
      <vt:lpstr>Example: Projection</vt:lpstr>
      <vt:lpstr>The Primal Problem</vt:lpstr>
      <vt:lpstr>The Primal Problem</vt:lpstr>
      <vt:lpstr>The Dual Problem</vt:lpstr>
      <vt:lpstr>Primal vs. Dual</vt:lpstr>
      <vt:lpstr>Primal vs. Dual</vt:lpstr>
      <vt:lpstr>Primal vs. Dual</vt:lpstr>
      <vt:lpstr>Primal vs. Dual</vt:lpstr>
      <vt:lpstr>Example: Projection</vt:lpstr>
      <vt:lpstr>Example: Projection</vt:lpstr>
      <vt:lpstr>Example: Projection</vt:lpstr>
      <vt:lpstr>Example: Projection</vt:lpstr>
      <vt:lpstr>Example: Projection</vt:lpstr>
      <vt:lpstr>Example: LP Duality</vt:lpstr>
      <vt:lpstr>PowerPoint Presentation</vt:lpstr>
      <vt:lpstr>PowerPoint Presentation</vt:lpstr>
      <vt:lpstr>Quick Recap</vt:lpstr>
      <vt:lpstr>Example: Project on a Line</vt:lpstr>
      <vt:lpstr>PowerPoint Presentation</vt:lpstr>
      <vt:lpstr>PowerPoint Presentation</vt:lpstr>
      <vt:lpstr>Strong Duality</vt:lpstr>
      <vt:lpstr>Slater’s Condition</vt:lpstr>
      <vt:lpstr>Complementary Slackness</vt:lpstr>
      <vt:lpstr>Complementary Slackness</vt:lpstr>
      <vt:lpstr>Example: Projection</vt:lpstr>
      <vt:lpstr>Example: Slack Variables</vt:lpstr>
      <vt:lpstr>Example: Slack Variables</vt:lpstr>
      <vt:lpstr>PowerPoint Presentation</vt:lpstr>
      <vt:lpstr>Other Duality Notes</vt:lpstr>
      <vt:lpstr>Karush-Kuhn-Tucker Conditions</vt:lpstr>
      <vt:lpstr>Karush-Kuhn-Tucker Conditions</vt:lpstr>
      <vt:lpstr>Example: Quadratic Minimization</vt:lpstr>
      <vt:lpstr>Example: Quadratic Minimization</vt:lpstr>
      <vt:lpstr>What Can Go Wrong?</vt:lpstr>
      <vt:lpstr>Example: Degenerate Dual</vt:lpstr>
      <vt:lpstr>Example: Degenerate Dual</vt:lpstr>
      <vt:lpstr>Example: Duality Gap</vt:lpstr>
      <vt:lpstr>Example: Easier Duals</vt:lpstr>
      <vt:lpstr>Convex Duality in Practice</vt:lpstr>
      <vt:lpstr>Optimizing with the Dual</vt:lpstr>
      <vt:lpstr>Subgradient Ascent in the Dual</vt:lpstr>
      <vt:lpstr>Subgradient Ascent in the Dual</vt:lpstr>
      <vt:lpstr>Subgradient Ascent in the Dual</vt:lpstr>
      <vt:lpstr>Subgradient Ascent in the Dual</vt:lpstr>
      <vt:lpstr>Example: Dual SG</vt:lpstr>
      <vt:lpstr>Example: Dual SG</vt:lpstr>
      <vt:lpstr>Example: Dual SG</vt:lpstr>
      <vt:lpstr>Example: Dual SG</vt:lpstr>
      <vt:lpstr>Augmented Lagrangian</vt:lpstr>
      <vt:lpstr>Augmented Lagrangian</vt:lpstr>
      <vt:lpstr>Augmented Lagrangian</vt:lpstr>
      <vt:lpstr>Augmented Lagrangian</vt:lpstr>
      <vt:lpstr>Augmented Lagrangian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lxe072000</dc:creator>
  <cp:lastModifiedBy>Ruozzi, Nicholas</cp:lastModifiedBy>
  <cp:revision>268</cp:revision>
  <dcterms:created xsi:type="dcterms:W3CDTF">2011-08-25T15:49:05Z</dcterms:created>
  <dcterms:modified xsi:type="dcterms:W3CDTF">2021-09-14T16:14:31Z</dcterms:modified>
</cp:coreProperties>
</file>