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47"/>
  </p:notesMasterIdLst>
  <p:sldIdLst>
    <p:sldId id="256" r:id="rId3"/>
    <p:sldId id="299" r:id="rId4"/>
    <p:sldId id="336" r:id="rId5"/>
    <p:sldId id="339" r:id="rId6"/>
    <p:sldId id="438" r:id="rId7"/>
    <p:sldId id="439" r:id="rId8"/>
    <p:sldId id="440" r:id="rId9"/>
    <p:sldId id="370" r:id="rId10"/>
    <p:sldId id="446" r:id="rId11"/>
    <p:sldId id="448" r:id="rId12"/>
    <p:sldId id="449" r:id="rId13"/>
    <p:sldId id="450" r:id="rId14"/>
    <p:sldId id="451" r:id="rId15"/>
    <p:sldId id="377" r:id="rId16"/>
    <p:sldId id="443" r:id="rId17"/>
    <p:sldId id="445" r:id="rId18"/>
    <p:sldId id="452" r:id="rId19"/>
    <p:sldId id="453" r:id="rId20"/>
    <p:sldId id="454" r:id="rId21"/>
    <p:sldId id="442" r:id="rId22"/>
    <p:sldId id="455" r:id="rId23"/>
    <p:sldId id="457" r:id="rId24"/>
    <p:sldId id="459" r:id="rId25"/>
    <p:sldId id="460" r:id="rId26"/>
    <p:sldId id="461" r:id="rId27"/>
    <p:sldId id="458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56" r:id="rId36"/>
    <p:sldId id="469" r:id="rId37"/>
    <p:sldId id="470" r:id="rId38"/>
    <p:sldId id="471" r:id="rId39"/>
    <p:sldId id="472" r:id="rId40"/>
    <p:sldId id="473" r:id="rId41"/>
    <p:sldId id="474" r:id="rId42"/>
    <p:sldId id="475" r:id="rId43"/>
    <p:sldId id="476" r:id="rId44"/>
    <p:sldId id="477" r:id="rId45"/>
    <p:sldId id="478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6122" autoAdjust="0"/>
  </p:normalViewPr>
  <p:slideViewPr>
    <p:cSldViewPr snapToGrid="0" snapToObjects="1">
      <p:cViewPr varScale="1">
        <p:scale>
          <a:sx n="114" d="100"/>
          <a:sy n="114" d="100"/>
        </p:scale>
        <p:origin x="15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2FADF-600E-4062-AE58-352E6F75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2A3F-FEBB-4BF6-8CAB-4C4B412BDA8E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88B8A-392F-478A-B548-FD00A1DD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7C2E4-AA04-49B3-8483-CAAFD823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0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FA4FC-0CB4-4748-B3F8-0D1666F9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517B8-EB26-41A6-9609-1A59947ED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6C74F-CAF9-4EB6-9A89-1BF99EFB3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2A3F-FEBB-4BF6-8CAB-4C4B412BDA8E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FE2AF-2CFF-4289-BDE8-8ABE18C92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3356E-B9BB-4046-9633-3940B9B88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7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Lecture 7: Second Order Methods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0915C3-A676-4D81-A0E1-02C6ED76980A}"/>
              </a:ext>
            </a:extLst>
          </p:cNvPr>
          <p:cNvCxnSpPr>
            <a:cxnSpLocks/>
          </p:cNvCxnSpPr>
          <p:nvPr/>
        </p:nvCxnSpPr>
        <p:spPr>
          <a:xfrm flipV="1">
            <a:off x="583474" y="1062446"/>
            <a:ext cx="9683932" cy="444137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6FC0834-C119-46BF-8F4D-149EBDA51361}"/>
              </a:ext>
            </a:extLst>
          </p:cNvPr>
          <p:cNvSpPr/>
          <p:nvPr/>
        </p:nvSpPr>
        <p:spPr>
          <a:xfrm>
            <a:off x="1132114" y="2557747"/>
            <a:ext cx="7916091" cy="2630526"/>
          </a:xfrm>
          <a:custGeom>
            <a:avLst/>
            <a:gdLst>
              <a:gd name="connsiteX0" fmla="*/ 0 w 7916091"/>
              <a:gd name="connsiteY0" fmla="*/ 348343 h 2630526"/>
              <a:gd name="connsiteX1" fmla="*/ 1602377 w 7916091"/>
              <a:gd name="connsiteY1" fmla="*/ 2629989 h 2630526"/>
              <a:gd name="connsiteX2" fmla="*/ 4624251 w 7916091"/>
              <a:gd name="connsiteY2" fmla="*/ 557349 h 2630526"/>
              <a:gd name="connsiteX3" fmla="*/ 7916091 w 7916091"/>
              <a:gd name="connsiteY3" fmla="*/ 0 h 263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6091" h="2630526">
                <a:moveTo>
                  <a:pt x="0" y="348343"/>
                </a:moveTo>
                <a:cubicBezTo>
                  <a:pt x="415834" y="1471749"/>
                  <a:pt x="831669" y="2595155"/>
                  <a:pt x="1602377" y="2629989"/>
                </a:cubicBezTo>
                <a:cubicBezTo>
                  <a:pt x="2373085" y="2664823"/>
                  <a:pt x="3571965" y="995680"/>
                  <a:pt x="4624251" y="557349"/>
                </a:cubicBezTo>
                <a:cubicBezTo>
                  <a:pt x="5676537" y="119018"/>
                  <a:pt x="6796314" y="59509"/>
                  <a:pt x="7916091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15CE0-9895-4F07-95F6-54EA327F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A6245-EDFB-4937-A85F-27711DB8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F1EBE1-2583-4483-A8E0-DD481C38C963}"/>
              </a:ext>
            </a:extLst>
          </p:cNvPr>
          <p:cNvCxnSpPr/>
          <p:nvPr/>
        </p:nvCxnSpPr>
        <p:spPr>
          <a:xfrm>
            <a:off x="775063" y="3997411"/>
            <a:ext cx="7872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B8C59D-2775-4E1D-A07C-2F2C6C645DA3}"/>
              </a:ext>
            </a:extLst>
          </p:cNvPr>
          <p:cNvCxnSpPr/>
          <p:nvPr/>
        </p:nvCxnSpPr>
        <p:spPr>
          <a:xfrm>
            <a:off x="1262743" y="1900822"/>
            <a:ext cx="0" cy="4650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967A0CC-8A05-459A-80BE-F05305316D90}"/>
              </a:ext>
            </a:extLst>
          </p:cNvPr>
          <p:cNvSpPr/>
          <p:nvPr/>
        </p:nvSpPr>
        <p:spPr>
          <a:xfrm>
            <a:off x="5799909" y="3021091"/>
            <a:ext cx="113206" cy="1132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1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398625-F995-42EB-B78D-5B9A7E059D67}"/>
              </a:ext>
            </a:extLst>
          </p:cNvPr>
          <p:cNvCxnSpPr>
            <a:cxnSpLocks/>
          </p:cNvCxnSpPr>
          <p:nvPr/>
        </p:nvCxnSpPr>
        <p:spPr>
          <a:xfrm flipV="1">
            <a:off x="3831775" y="3997228"/>
            <a:ext cx="0" cy="6444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0915C3-A676-4D81-A0E1-02C6ED76980A}"/>
              </a:ext>
            </a:extLst>
          </p:cNvPr>
          <p:cNvCxnSpPr>
            <a:cxnSpLocks/>
          </p:cNvCxnSpPr>
          <p:nvPr/>
        </p:nvCxnSpPr>
        <p:spPr>
          <a:xfrm flipV="1">
            <a:off x="583474" y="1062446"/>
            <a:ext cx="9683932" cy="444137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6FC0834-C119-46BF-8F4D-149EBDA51361}"/>
              </a:ext>
            </a:extLst>
          </p:cNvPr>
          <p:cNvSpPr/>
          <p:nvPr/>
        </p:nvSpPr>
        <p:spPr>
          <a:xfrm>
            <a:off x="1132114" y="2557747"/>
            <a:ext cx="7916091" cy="2630526"/>
          </a:xfrm>
          <a:custGeom>
            <a:avLst/>
            <a:gdLst>
              <a:gd name="connsiteX0" fmla="*/ 0 w 7916091"/>
              <a:gd name="connsiteY0" fmla="*/ 348343 h 2630526"/>
              <a:gd name="connsiteX1" fmla="*/ 1602377 w 7916091"/>
              <a:gd name="connsiteY1" fmla="*/ 2629989 h 2630526"/>
              <a:gd name="connsiteX2" fmla="*/ 4624251 w 7916091"/>
              <a:gd name="connsiteY2" fmla="*/ 557349 h 2630526"/>
              <a:gd name="connsiteX3" fmla="*/ 7916091 w 7916091"/>
              <a:gd name="connsiteY3" fmla="*/ 0 h 263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6091" h="2630526">
                <a:moveTo>
                  <a:pt x="0" y="348343"/>
                </a:moveTo>
                <a:cubicBezTo>
                  <a:pt x="415834" y="1471749"/>
                  <a:pt x="831669" y="2595155"/>
                  <a:pt x="1602377" y="2629989"/>
                </a:cubicBezTo>
                <a:cubicBezTo>
                  <a:pt x="2373085" y="2664823"/>
                  <a:pt x="3571965" y="995680"/>
                  <a:pt x="4624251" y="557349"/>
                </a:cubicBezTo>
                <a:cubicBezTo>
                  <a:pt x="5676537" y="119018"/>
                  <a:pt x="6796314" y="59509"/>
                  <a:pt x="7916091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15CE0-9895-4F07-95F6-54EA327F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A6245-EDFB-4937-A85F-27711DB8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F1EBE1-2583-4483-A8E0-DD481C38C963}"/>
              </a:ext>
            </a:extLst>
          </p:cNvPr>
          <p:cNvCxnSpPr/>
          <p:nvPr/>
        </p:nvCxnSpPr>
        <p:spPr>
          <a:xfrm>
            <a:off x="775063" y="3997411"/>
            <a:ext cx="7872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B8C59D-2775-4E1D-A07C-2F2C6C645DA3}"/>
              </a:ext>
            </a:extLst>
          </p:cNvPr>
          <p:cNvCxnSpPr/>
          <p:nvPr/>
        </p:nvCxnSpPr>
        <p:spPr>
          <a:xfrm>
            <a:off x="1262743" y="1900822"/>
            <a:ext cx="0" cy="4650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967A0CC-8A05-459A-80BE-F05305316D90}"/>
              </a:ext>
            </a:extLst>
          </p:cNvPr>
          <p:cNvSpPr/>
          <p:nvPr/>
        </p:nvSpPr>
        <p:spPr>
          <a:xfrm>
            <a:off x="3788230" y="4527528"/>
            <a:ext cx="113206" cy="1132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FFD11D4-F22B-4F12-B8FF-77263C7EB87C}"/>
              </a:ext>
            </a:extLst>
          </p:cNvPr>
          <p:cNvSpPr/>
          <p:nvPr/>
        </p:nvSpPr>
        <p:spPr>
          <a:xfrm>
            <a:off x="5799909" y="3021091"/>
            <a:ext cx="113206" cy="1132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7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0915C3-A676-4D81-A0E1-02C6ED76980A}"/>
              </a:ext>
            </a:extLst>
          </p:cNvPr>
          <p:cNvCxnSpPr>
            <a:cxnSpLocks/>
          </p:cNvCxnSpPr>
          <p:nvPr/>
        </p:nvCxnSpPr>
        <p:spPr>
          <a:xfrm flipV="1">
            <a:off x="2151017" y="1550126"/>
            <a:ext cx="5373189" cy="444137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6FC0834-C119-46BF-8F4D-149EBDA51361}"/>
              </a:ext>
            </a:extLst>
          </p:cNvPr>
          <p:cNvSpPr/>
          <p:nvPr/>
        </p:nvSpPr>
        <p:spPr>
          <a:xfrm>
            <a:off x="1132114" y="2557747"/>
            <a:ext cx="7916091" cy="2630526"/>
          </a:xfrm>
          <a:custGeom>
            <a:avLst/>
            <a:gdLst>
              <a:gd name="connsiteX0" fmla="*/ 0 w 7916091"/>
              <a:gd name="connsiteY0" fmla="*/ 348343 h 2630526"/>
              <a:gd name="connsiteX1" fmla="*/ 1602377 w 7916091"/>
              <a:gd name="connsiteY1" fmla="*/ 2629989 h 2630526"/>
              <a:gd name="connsiteX2" fmla="*/ 4624251 w 7916091"/>
              <a:gd name="connsiteY2" fmla="*/ 557349 h 2630526"/>
              <a:gd name="connsiteX3" fmla="*/ 7916091 w 7916091"/>
              <a:gd name="connsiteY3" fmla="*/ 0 h 263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6091" h="2630526">
                <a:moveTo>
                  <a:pt x="0" y="348343"/>
                </a:moveTo>
                <a:cubicBezTo>
                  <a:pt x="415834" y="1471749"/>
                  <a:pt x="831669" y="2595155"/>
                  <a:pt x="1602377" y="2629989"/>
                </a:cubicBezTo>
                <a:cubicBezTo>
                  <a:pt x="2373085" y="2664823"/>
                  <a:pt x="3571965" y="995680"/>
                  <a:pt x="4624251" y="557349"/>
                </a:cubicBezTo>
                <a:cubicBezTo>
                  <a:pt x="5676537" y="119018"/>
                  <a:pt x="6796314" y="59509"/>
                  <a:pt x="7916091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15CE0-9895-4F07-95F6-54EA327F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A6245-EDFB-4937-A85F-27711DB8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F1EBE1-2583-4483-A8E0-DD481C38C963}"/>
              </a:ext>
            </a:extLst>
          </p:cNvPr>
          <p:cNvCxnSpPr/>
          <p:nvPr/>
        </p:nvCxnSpPr>
        <p:spPr>
          <a:xfrm>
            <a:off x="775063" y="3997411"/>
            <a:ext cx="7872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B8C59D-2775-4E1D-A07C-2F2C6C645DA3}"/>
              </a:ext>
            </a:extLst>
          </p:cNvPr>
          <p:cNvCxnSpPr/>
          <p:nvPr/>
        </p:nvCxnSpPr>
        <p:spPr>
          <a:xfrm>
            <a:off x="1262743" y="1900822"/>
            <a:ext cx="0" cy="4650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967A0CC-8A05-459A-80BE-F05305316D90}"/>
              </a:ext>
            </a:extLst>
          </p:cNvPr>
          <p:cNvSpPr/>
          <p:nvPr/>
        </p:nvSpPr>
        <p:spPr>
          <a:xfrm>
            <a:off x="3788230" y="4527528"/>
            <a:ext cx="113206" cy="1132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6A68214-B612-4180-9FA0-0BD3E7081811}"/>
              </a:ext>
            </a:extLst>
          </p:cNvPr>
          <p:cNvSpPr/>
          <p:nvPr/>
        </p:nvSpPr>
        <p:spPr>
          <a:xfrm>
            <a:off x="5799909" y="3021091"/>
            <a:ext cx="113206" cy="1132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1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0915C3-A676-4D81-A0E1-02C6ED76980A}"/>
              </a:ext>
            </a:extLst>
          </p:cNvPr>
          <p:cNvCxnSpPr>
            <a:cxnSpLocks/>
          </p:cNvCxnSpPr>
          <p:nvPr/>
        </p:nvCxnSpPr>
        <p:spPr>
          <a:xfrm flipV="1">
            <a:off x="2151017" y="1550126"/>
            <a:ext cx="5373189" cy="444137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6FC0834-C119-46BF-8F4D-149EBDA51361}"/>
              </a:ext>
            </a:extLst>
          </p:cNvPr>
          <p:cNvSpPr/>
          <p:nvPr/>
        </p:nvSpPr>
        <p:spPr>
          <a:xfrm>
            <a:off x="1132114" y="2557747"/>
            <a:ext cx="7916091" cy="2630526"/>
          </a:xfrm>
          <a:custGeom>
            <a:avLst/>
            <a:gdLst>
              <a:gd name="connsiteX0" fmla="*/ 0 w 7916091"/>
              <a:gd name="connsiteY0" fmla="*/ 348343 h 2630526"/>
              <a:gd name="connsiteX1" fmla="*/ 1602377 w 7916091"/>
              <a:gd name="connsiteY1" fmla="*/ 2629989 h 2630526"/>
              <a:gd name="connsiteX2" fmla="*/ 4624251 w 7916091"/>
              <a:gd name="connsiteY2" fmla="*/ 557349 h 2630526"/>
              <a:gd name="connsiteX3" fmla="*/ 7916091 w 7916091"/>
              <a:gd name="connsiteY3" fmla="*/ 0 h 263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6091" h="2630526">
                <a:moveTo>
                  <a:pt x="0" y="348343"/>
                </a:moveTo>
                <a:cubicBezTo>
                  <a:pt x="415834" y="1471749"/>
                  <a:pt x="831669" y="2595155"/>
                  <a:pt x="1602377" y="2629989"/>
                </a:cubicBezTo>
                <a:cubicBezTo>
                  <a:pt x="2373085" y="2664823"/>
                  <a:pt x="3571965" y="995680"/>
                  <a:pt x="4624251" y="557349"/>
                </a:cubicBezTo>
                <a:cubicBezTo>
                  <a:pt x="5676537" y="119018"/>
                  <a:pt x="6796314" y="59509"/>
                  <a:pt x="7916091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15CE0-9895-4F07-95F6-54EA327F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A6245-EDFB-4937-A85F-27711DB8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F1EBE1-2583-4483-A8E0-DD481C38C963}"/>
              </a:ext>
            </a:extLst>
          </p:cNvPr>
          <p:cNvCxnSpPr/>
          <p:nvPr/>
        </p:nvCxnSpPr>
        <p:spPr>
          <a:xfrm>
            <a:off x="775063" y="3997411"/>
            <a:ext cx="7872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B8C59D-2775-4E1D-A07C-2F2C6C645DA3}"/>
              </a:ext>
            </a:extLst>
          </p:cNvPr>
          <p:cNvCxnSpPr/>
          <p:nvPr/>
        </p:nvCxnSpPr>
        <p:spPr>
          <a:xfrm>
            <a:off x="1262743" y="1900822"/>
            <a:ext cx="0" cy="4650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967A0CC-8A05-459A-80BE-F05305316D90}"/>
              </a:ext>
            </a:extLst>
          </p:cNvPr>
          <p:cNvSpPr/>
          <p:nvPr/>
        </p:nvSpPr>
        <p:spPr>
          <a:xfrm>
            <a:off x="4512069" y="3871133"/>
            <a:ext cx="113206" cy="1132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E39FC8-C9E8-40DB-BC25-D0F687390CA8}"/>
              </a:ext>
            </a:extLst>
          </p:cNvPr>
          <p:cNvSpPr/>
          <p:nvPr/>
        </p:nvSpPr>
        <p:spPr>
          <a:xfrm>
            <a:off x="5799909" y="3021091"/>
            <a:ext cx="113206" cy="1132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0F78D2-7E86-4673-A53E-CE38A82EE157}"/>
              </a:ext>
            </a:extLst>
          </p:cNvPr>
          <p:cNvSpPr/>
          <p:nvPr/>
        </p:nvSpPr>
        <p:spPr>
          <a:xfrm>
            <a:off x="3788230" y="4527528"/>
            <a:ext cx="113206" cy="1132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28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I thought we were talking about second order methods?</a:t>
                </a:r>
              </a:p>
              <a:p>
                <a:endParaRPr lang="en-US" sz="1000" dirty="0"/>
              </a:p>
              <a:p>
                <a:r>
                  <a:rPr lang="en-US" dirty="0"/>
                  <a:t>We are: Newton’s method for optimization applies the previous strategy to find the zeros of the first derivative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Approximate: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Update: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′′(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This is equivalent to minimizing the second order approximation!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0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EE757-FA15-4AFD-BEA8-46304A23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95B09-2023-4FB6-BF14-09268C1C59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Update: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Recall the inverse of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written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is the matrix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the identity matrix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Inverses do not always exist, if the inverse doesn’t exist, then there may be no solution or infinitely many solutions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Computing the inverse can be expensive: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operations for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Computing the Hessian matrix itself can be computationally expensive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Can converge faster than gradient methods, but is less robust in general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95B09-2023-4FB6-BF14-09268C1C59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690" r="-1503" b="-5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D1274-476A-424F-841C-FCEEC22A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90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D5F9-8615-4C6E-A325-683A5A4F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97DE2-4386-4A21-833C-4F3A6C117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17E13-BBDA-46BD-AD65-84D801C0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6B59B9-48B8-4E05-A5EB-C6B868D07549}"/>
                  </a:ext>
                </a:extLst>
              </p:cNvPr>
              <p:cNvSpPr txBox="1"/>
              <p:nvPr/>
            </p:nvSpPr>
            <p:spPr>
              <a:xfrm>
                <a:off x="1386783" y="5539097"/>
                <a:ext cx="61286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.1</m:t>
                      </m:r>
                      <m:sSup>
                        <m:sSup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sSup>
                        <m:sSup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 − (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−2)(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−2) + .5</m:t>
                      </m:r>
                      <m:sSup>
                        <m:sSup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dirty="0"/>
              </a:p>
              <a:p>
                <a:pPr algn="ctr"/>
                <a:r>
                  <a:rPr lang="es-ES" dirty="0" err="1"/>
                  <a:t>with</a:t>
                </a:r>
                <a:r>
                  <a:rPr lang="es-ES" dirty="0"/>
                  <a:t> </a:t>
                </a:r>
                <a:r>
                  <a:rPr lang="es-ES" dirty="0" err="1"/>
                  <a:t>diminishing</a:t>
                </a:r>
                <a:r>
                  <a:rPr lang="es-ES" dirty="0"/>
                  <a:t> step </a:t>
                </a:r>
                <a:r>
                  <a:rPr lang="es-ES" dirty="0" err="1"/>
                  <a:t>size</a:t>
                </a:r>
                <a:r>
                  <a:rPr lang="es-ES" dirty="0"/>
                  <a:t>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6B59B9-48B8-4E05-A5EB-C6B868D0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783" y="5539097"/>
                <a:ext cx="6128601" cy="646331"/>
              </a:xfrm>
              <a:prstGeom prst="rect">
                <a:avLst/>
              </a:prstGeom>
              <a:blipFill>
                <a:blip r:embed="rId2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[video-to-gif output image]">
            <a:extLst>
              <a:ext uri="{FF2B5EF4-FFF2-40B4-BE49-F238E27FC236}">
                <a16:creationId xmlns:a16="http://schemas.microsoft.com/office/drawing/2014/main" id="{D1953199-0D0C-47FC-AC29-EF175F4E27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4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D5F9-8615-4C6E-A325-683A5A4F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97DE2-4386-4A21-833C-4F3A6C117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17E13-BBDA-46BD-AD65-84D801C0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6B59B9-48B8-4E05-A5EB-C6B868D07549}"/>
                  </a:ext>
                </a:extLst>
              </p:cNvPr>
              <p:cNvSpPr txBox="1"/>
              <p:nvPr/>
            </p:nvSpPr>
            <p:spPr>
              <a:xfrm>
                <a:off x="1386783" y="5539097"/>
                <a:ext cx="61286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.1</m:t>
                      </m:r>
                      <m:sSup>
                        <m:sSup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sSup>
                        <m:sSup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 − (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−2)(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−2) + .5</m:t>
                      </m:r>
                      <m:sSup>
                        <m:sSup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dirty="0"/>
              </a:p>
              <a:p>
                <a:pPr algn="ctr"/>
                <a:endParaRPr lang="es-E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6B59B9-48B8-4E05-A5EB-C6B868D0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783" y="5539097"/>
                <a:ext cx="612860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[video-to-gif output image]">
            <a:extLst>
              <a:ext uri="{FF2B5EF4-FFF2-40B4-BE49-F238E27FC236}">
                <a16:creationId xmlns:a16="http://schemas.microsoft.com/office/drawing/2014/main" id="{92ACDED1-2C55-461F-991E-088FE758B9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36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802B-DA40-456F-9A0F-E83F7BF9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754FE2-C1F5-4AA0-A161-1B6A80800B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convex, then the direction specified by Newton’s method is a descent direction!</a:t>
                </a:r>
              </a:p>
              <a:p>
                <a:endParaRPr lang="en-US" sz="1000" dirty="0"/>
              </a:p>
              <a:p>
                <a:r>
                  <a:rPr lang="en-US" dirty="0"/>
                  <a:t>Recall that the Hessian matrix of a convex function is positive semidefinite everywhere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positive semidefinite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Newton direction: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754FE2-C1F5-4AA0-A161-1B6A80800B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18FAC-AE07-44DE-A383-2E606946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02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802B-DA40-456F-9A0F-E83F7BF9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754FE2-C1F5-4AA0-A161-1B6A80800B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convex, then the direction specified by Newton’s method is a descent direction!</a:t>
                </a:r>
              </a:p>
              <a:p>
                <a:endParaRPr lang="en-US" sz="1000" dirty="0"/>
              </a:p>
              <a:p>
                <a:r>
                  <a:rPr lang="en-US" dirty="0"/>
                  <a:t>Recall that the Hessian matrix of a convex function is positive semidefinite everywhere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positive semidefinite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Newton direction: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754FE2-C1F5-4AA0-A161-1B6A80800B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18FAC-AE07-44DE-A383-2E606946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08926B78-1E37-4A1B-B501-B592F4F4F2FA}"/>
              </a:ext>
            </a:extLst>
          </p:cNvPr>
          <p:cNvSpPr/>
          <p:nvPr/>
        </p:nvSpPr>
        <p:spPr>
          <a:xfrm rot="5400000">
            <a:off x="4256260" y="3424700"/>
            <a:ext cx="226423" cy="315696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0FC74F-C75C-4069-88D0-2F55B0027502}"/>
                  </a:ext>
                </a:extLst>
              </p:cNvPr>
              <p:cNvSpPr txBox="1"/>
              <p:nvPr/>
            </p:nvSpPr>
            <p:spPr>
              <a:xfrm>
                <a:off x="1567203" y="5634446"/>
                <a:ext cx="6009594" cy="397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Can be used a stopping criteria: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0FC74F-C75C-4069-88D0-2F55B0027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203" y="5634446"/>
                <a:ext cx="6009594" cy="397225"/>
              </a:xfrm>
              <a:prstGeom prst="rect">
                <a:avLst/>
              </a:prstGeom>
              <a:blipFill>
                <a:blip r:embed="rId3"/>
                <a:stretch>
                  <a:fillRect l="-811" t="-461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33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Gradient Descent Algorithm: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 until convergence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step size (sometimes called learning rate)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43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7D589-3B01-4255-86F7-F5BD2CAC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38886B-54EA-41ED-B853-07DDD74A06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Because Newton’s method specifies a descent direction, we can use the same kinds of convergence criteria that we used for gradient descent!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We could choose different step sizes, use line search methods, etc. with this direction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One computational note: the inverse is often not computed explicitly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Most numerical methods packages have a special routine to solve linear systems of the 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For example, </a:t>
                </a:r>
                <a:r>
                  <a:rPr lang="en-US" dirty="0" err="1"/>
                  <a:t>numpy.linalg.solve</a:t>
                </a:r>
                <a:r>
                  <a:rPr lang="en-US" dirty="0"/>
                  <a:t>() in Python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38886B-54EA-41ED-B853-07DDD74A06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58562-0130-4222-AA63-D79F6FF4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92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106A3-69DD-4BBC-8679-E6D87D7E4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Constrained Newton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2B4FB-0602-48C1-8C4B-0BBB86839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Two different approaches: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based on duality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based on quadratic programming</a:t>
            </a:r>
          </a:p>
          <a:p>
            <a:pPr lvl="1"/>
            <a:endParaRPr lang="en-US" dirty="0"/>
          </a:p>
          <a:p>
            <a:r>
              <a:rPr lang="en-US" dirty="0"/>
              <a:t>Aim is just to make sure that the step taken via Newton’s method stays inside the constraint set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0B430-81B9-44D5-AE7C-495B22E4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18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7767-F502-48C4-A684-460B9116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Equality Constrained Newton with 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58504-7581-4AB6-A97B-CEDFF643C5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Dual problem: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58504-7581-4AB6-A97B-CEDFF643C5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AB9B-AE84-470F-88D0-FCA9ACEE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63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7767-F502-48C4-A684-460B9116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Equality Constrained Newton with 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58504-7581-4AB6-A97B-CEDFF643C5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Dual problem: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58504-7581-4AB6-A97B-CEDFF643C5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AB9B-AE84-470F-88D0-FCA9ACEE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8259773-5544-4211-AE71-939645409919}"/>
              </a:ext>
            </a:extLst>
          </p:cNvPr>
          <p:cNvSpPr/>
          <p:nvPr/>
        </p:nvSpPr>
        <p:spPr>
          <a:xfrm rot="5400000">
            <a:off x="6038828" y="3503868"/>
            <a:ext cx="235133" cy="324071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0991AF-C2DC-4A84-9CB8-FFA90A3AD4A3}"/>
              </a:ext>
            </a:extLst>
          </p:cNvPr>
          <p:cNvSpPr txBox="1"/>
          <p:nvPr/>
        </p:nvSpPr>
        <p:spPr>
          <a:xfrm>
            <a:off x="4722961" y="5344209"/>
            <a:ext cx="2866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function comes up frequently in convex optimization, gets a special name</a:t>
            </a:r>
          </a:p>
        </p:txBody>
      </p:sp>
    </p:spTree>
    <p:extLst>
      <p:ext uri="{BB962C8B-B14F-4D97-AF65-F5344CB8AC3E}">
        <p14:creationId xmlns:p14="http://schemas.microsoft.com/office/powerpoint/2010/main" val="3410196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16E5-2B3C-4726-8D88-72B6E7AB8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Convex Conjugate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56086-A2A1-4235-9ADE-ABB2F23ACE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convex conjugate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of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defined by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The convex conjugate is </a:t>
                </a:r>
                <a:r>
                  <a:rPr lang="en-US" b="1" i="1" dirty="0"/>
                  <a:t>always</a:t>
                </a:r>
                <a:r>
                  <a:rPr lang="en-US" dirty="0"/>
                  <a:t> a convex function, 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not a convex function (it is a pointwise supremum of convex functions)</a:t>
                </a:r>
              </a:p>
              <a:p>
                <a:endParaRPr lang="en-US" sz="1000" dirty="0"/>
              </a:p>
              <a:p>
                <a:r>
                  <a:rPr lang="en-US" dirty="0"/>
                  <a:t>The conjugate is a special case of Lagrange duality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convex,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56086-A2A1-4235-9ADE-ABB2F23AC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865E1-AA0E-46D1-9C39-9A19A8763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37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7767-F502-48C4-A684-460B9116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Equality Constrained Newton with 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58504-7581-4AB6-A97B-CEDFF643C5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Dual problem: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58504-7581-4AB6-A97B-CEDFF643C5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AB9B-AE84-470F-88D0-FCA9ACEE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D7C3492F-E09C-406E-AA6D-556BDD8E0135}"/>
              </a:ext>
            </a:extLst>
          </p:cNvPr>
          <p:cNvSpPr/>
          <p:nvPr/>
        </p:nvSpPr>
        <p:spPr>
          <a:xfrm rot="5400000">
            <a:off x="4605394" y="3856568"/>
            <a:ext cx="235133" cy="324071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FB089-04AF-49CE-9BB7-695CEB752177}"/>
              </a:ext>
            </a:extLst>
          </p:cNvPr>
          <p:cNvSpPr txBox="1"/>
          <p:nvPr/>
        </p:nvSpPr>
        <p:spPr>
          <a:xfrm>
            <a:off x="2502276" y="5704123"/>
            <a:ext cx="476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this function is twice differentiable, we can apply Newton’s method to solve the dual</a:t>
            </a:r>
          </a:p>
        </p:txBody>
      </p:sp>
    </p:spTree>
    <p:extLst>
      <p:ext uri="{BB962C8B-B14F-4D97-AF65-F5344CB8AC3E}">
        <p14:creationId xmlns:p14="http://schemas.microsoft.com/office/powerpoint/2010/main" val="3278564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16EC-AB8C-4D15-90B4-D2EF0A3E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Equality Constrained Newton via QP/KKT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Instead of constructing the dual problem, we can directly modify Newton’s method so that it never takes a step outside the set of constraints</a:t>
                </a:r>
              </a:p>
              <a:p>
                <a:endParaRPr lang="en-US" sz="1000" dirty="0"/>
              </a:p>
              <a:p>
                <a:r>
                  <a:rPr lang="en-US" dirty="0"/>
                  <a:t>Recall that </a:t>
                </a:r>
                <a:r>
                  <a:rPr lang="en-US" dirty="0" err="1"/>
                  <a:t>Netwon’s</a:t>
                </a:r>
                <a:r>
                  <a:rPr lang="en-US" dirty="0"/>
                  <a:t> method steps to a minimum of the second order approximation at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B5C6B-7467-4AAD-97C5-A5948DA4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2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16EC-AB8C-4D15-90B4-D2EF0A3E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Equality Constrained Newton via QP/KKT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Instead of constructing the dual problem, we can directly modify Newton’s method so that it never takes a step outside the set of constraints</a:t>
                </a:r>
              </a:p>
              <a:p>
                <a:endParaRPr lang="en-US" sz="1000" dirty="0"/>
              </a:p>
              <a:p>
                <a:r>
                  <a:rPr lang="en-US" dirty="0"/>
                  <a:t>Recall that </a:t>
                </a:r>
                <a:r>
                  <a:rPr lang="en-US" dirty="0" err="1"/>
                  <a:t>Netwon’s</a:t>
                </a:r>
                <a:r>
                  <a:rPr lang="en-US" dirty="0"/>
                  <a:t> method steps to a minimum of the second order approximation at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Instead, solve the optimization problem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B5C6B-7467-4AAD-97C5-A5948DA4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71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16EC-AB8C-4D15-90B4-D2EF0A3E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Equality Constrained Newton via QP/KKT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Solve the optimization problem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B5C6B-7467-4AAD-97C5-A5948DA4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54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16EC-AB8C-4D15-90B4-D2EF0A3E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Equality Constrained Newton via QP/KKT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Solve the optimization problem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lim>
                          </m:limLow>
                        </m:fName>
                        <m:e>
                          <m:r>
                            <a:rPr lang="en-US" sz="2000" i="1" strike="sngStrik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 strike="sngStrik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strike="sngStrike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trike="sngStrike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strike="sngStrike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strike="sngStrik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B5C6B-7467-4AAD-97C5-A5948DA4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C8291E-7A51-4EB8-AA6C-EB5BADD10904}"/>
                  </a:ext>
                </a:extLst>
              </p:cNvPr>
              <p:cNvSpPr txBox="1"/>
              <p:nvPr/>
            </p:nvSpPr>
            <p:spPr>
              <a:xfrm flipH="1">
                <a:off x="966105" y="4937761"/>
                <a:ext cx="753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𝐴𝑥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C8291E-7A51-4EB8-AA6C-EB5BADD10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66105" y="4937761"/>
                <a:ext cx="7536181" cy="461665"/>
              </a:xfrm>
              <a:prstGeom prst="rect">
                <a:avLst/>
              </a:prstGeom>
              <a:blipFill>
                <a:blip r:embed="rId3"/>
                <a:stretch>
                  <a:fillRect l="-121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3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>
              <a:latin typeface="Cambria Math"/>
            </a:endParaRPr>
          </a:p>
          <a:p>
            <a:r>
              <a:rPr lang="en-US" dirty="0"/>
              <a:t>At a high level, gradient descent uses the first order Taylor expansion to approximate the function locally</a:t>
            </a:r>
          </a:p>
          <a:p>
            <a:endParaRPr lang="en-US" dirty="0"/>
          </a:p>
          <a:p>
            <a:r>
              <a:rPr lang="en-US" dirty="0"/>
              <a:t>Does not take into account the curvature of the function, i.e., how quickly the gradient is changing</a:t>
            </a:r>
          </a:p>
          <a:p>
            <a:endParaRPr lang="en-US" dirty="0"/>
          </a:p>
          <a:p>
            <a:pPr lvl="1"/>
            <a:r>
              <a:rPr lang="en-US" dirty="0"/>
              <a:t>This means that it can dramatically overshoot the optimum with a fixed step size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8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16EC-AB8C-4D15-90B4-D2EF0A3E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Equality Constrained Newton via QP/KKT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solution to this optimization problem can be written in almost closed form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As long as there is at least on feasible point, Slater’s condition implies strong duality holds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KKT conditions are then necessary and sufficient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B5C6B-7467-4AAD-97C5-A5948DA4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16EC-AB8C-4D15-90B4-D2EF0A3E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Equality Constrained Newton via QP/KKT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sup>
                            </m:sSup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/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B5C6B-7467-4AAD-97C5-A5948DA4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1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16EC-AB8C-4D15-90B4-D2EF0A3E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Equality Constrained Newton via QP/KKT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B5C6B-7467-4AAD-97C5-A5948DA4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06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16EC-AB8C-4D15-90B4-D2EF0A3E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Equality Constrained Newton via QP/KKT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B5C6B-7467-4AAD-97C5-A5948DA4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235365-BC09-41D3-AB52-8CD9F74B35EF}"/>
              </a:ext>
            </a:extLst>
          </p:cNvPr>
          <p:cNvSpPr txBox="1"/>
          <p:nvPr/>
        </p:nvSpPr>
        <p:spPr>
          <a:xfrm>
            <a:off x="2982685" y="4942772"/>
            <a:ext cx="317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Again, existing tools can be applied to solve these kinds of linear systems</a:t>
            </a:r>
          </a:p>
        </p:txBody>
      </p:sp>
    </p:spTree>
    <p:extLst>
      <p:ext uri="{BB962C8B-B14F-4D97-AF65-F5344CB8AC3E}">
        <p14:creationId xmlns:p14="http://schemas.microsoft.com/office/powerpoint/2010/main" val="2693567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A95F-FF62-44D3-8FEC-A8CF91EB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B5ACC-8CBA-4F8E-A7EA-8D8622D6C0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Computing the Hessian matrix is computationally expensive and may be difficult in closed form (or maybe even not invertible!)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Idea: can we approximate the Hessian the same way that we did the derivatives on HW 1, i.e., using the secant method?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For univariate functions</a:t>
                </a: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B5ACC-8CBA-4F8E-A7EA-8D8622D6C0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81F36-FD7A-4B4B-B9C6-2F68AD6D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04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A95F-FF62-44D3-8FEC-A8CF91EB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B5ACC-8CBA-4F8E-A7EA-8D8622D6C0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Computing the Hessian matrix is computationally expensive and may be difficult in closed form (or maybe even not invertible!)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Idea: can we approximate the Hessian the same way that we did the derivatives on HW 1, i.e., using the secant method?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For univariate functions</a:t>
                </a: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B5ACC-8CBA-4F8E-A7EA-8D8622D6C0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81F36-FD7A-4B4B-B9C6-2F68AD6D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DE164-630F-4BAA-B434-A0BB21216FC9}"/>
              </a:ext>
            </a:extLst>
          </p:cNvPr>
          <p:cNvSpPr txBox="1"/>
          <p:nvPr/>
        </p:nvSpPr>
        <p:spPr>
          <a:xfrm>
            <a:off x="2969622" y="5263315"/>
            <a:ext cx="320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Use the sequence of iterates to approximate the 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 derivative!</a:t>
            </a:r>
          </a:p>
        </p:txBody>
      </p:sp>
    </p:spTree>
    <p:extLst>
      <p:ext uri="{BB962C8B-B14F-4D97-AF65-F5344CB8AC3E}">
        <p14:creationId xmlns:p14="http://schemas.microsoft.com/office/powerpoint/2010/main" val="2108495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A95F-FF62-44D3-8FEC-A8CF91EB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B5ACC-8CBA-4F8E-A7EA-8D8622D6C0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Computing the Hessian matrix is computationally expensive and may be difficult in closed form (or maybe even not invertible!)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Idea: can we approximate the Hessian the same way that we did the derivatives on HW 1, i.e., using the secant method?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For multivariate functions</a:t>
                </a: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B5ACC-8CBA-4F8E-A7EA-8D8622D6C0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81F36-FD7A-4B4B-B9C6-2F68AD6D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DE164-630F-4BAA-B434-A0BB21216FC9}"/>
              </a:ext>
            </a:extLst>
          </p:cNvPr>
          <p:cNvSpPr txBox="1"/>
          <p:nvPr/>
        </p:nvSpPr>
        <p:spPr>
          <a:xfrm>
            <a:off x="2969622" y="5263315"/>
            <a:ext cx="320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Use the sequence of iterates to approximate the 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 derivative!</a:t>
            </a:r>
          </a:p>
        </p:txBody>
      </p:sp>
    </p:spTree>
    <p:extLst>
      <p:ext uri="{BB962C8B-B14F-4D97-AF65-F5344CB8AC3E}">
        <p14:creationId xmlns:p14="http://schemas.microsoft.com/office/powerpoint/2010/main" val="1586268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A95F-FF62-44D3-8FEC-A8CF91EB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B5ACC-8CBA-4F8E-A7EA-8D8622D6C0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Computing the Hessian matrix is computationally expensive and may be difficult in closed form (or maybe even not invertible!)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Idea: can we approximate the Hessian the same way that we did the derivatives on HW 1, i.e., using the secant method?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For multivariate functions</a:t>
                </a: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B5ACC-8CBA-4F8E-A7EA-8D8622D6C0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81F36-FD7A-4B4B-B9C6-2F68AD6D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DDE164-630F-4BAA-B434-A0BB21216FC9}"/>
                  </a:ext>
                </a:extLst>
              </p:cNvPr>
              <p:cNvSpPr txBox="1"/>
              <p:nvPr/>
            </p:nvSpPr>
            <p:spPr>
              <a:xfrm>
                <a:off x="2654988" y="4897555"/>
                <a:ext cx="3762104" cy="945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Key idea is to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a good approximation that is much easier to compute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DDE164-630F-4BAA-B434-A0BB21216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988" y="4897555"/>
                <a:ext cx="3762104" cy="945580"/>
              </a:xfrm>
              <a:prstGeom prst="rect">
                <a:avLst/>
              </a:prstGeom>
              <a:blipFill>
                <a:blip r:embed="rId3"/>
                <a:stretch>
                  <a:fillRect t="-2564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98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A95F-FF62-44D3-8FEC-A8CF91EB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B5ACC-8CBA-4F8E-A7EA-8D8622D6C0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Computing the Hessian matrix is computationally expensive and may be difficult in closed form (or maybe even not invertible!)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Idea: can we approximate the Hessian the same way that we did the derivatives on HW 1, i.e., using the secant method?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For multivariate functions</a:t>
                </a: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B5ACC-8CBA-4F8E-A7EA-8D8622D6C0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81F36-FD7A-4B4B-B9C6-2F68AD6D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DDE164-630F-4BAA-B434-A0BB21216FC9}"/>
                  </a:ext>
                </a:extLst>
              </p:cNvPr>
              <p:cNvSpPr txBox="1"/>
              <p:nvPr/>
            </p:nvSpPr>
            <p:spPr>
              <a:xfrm>
                <a:off x="2654988" y="4897555"/>
                <a:ext cx="3762104" cy="12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Note that this a system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equations for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Hessian, so this system is underdetermined:  there could be many possible substitutions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DDE164-630F-4BAA-B434-A0BB21216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988" y="4897555"/>
                <a:ext cx="3762104" cy="1222579"/>
              </a:xfrm>
              <a:prstGeom prst="rect">
                <a:avLst/>
              </a:prstGeom>
              <a:blipFill>
                <a:blip r:embed="rId3"/>
                <a:stretch>
                  <a:fillRect l="-1297" t="-2488" r="-1783" b="-5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982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3C44-5674-4A21-A712-BF5FB82D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Quasi-Newton 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61F77-6DBF-4EEE-8EA7-D846839551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Using the previous approximation, Quasi-Newton methods seek to generate a series of approximate Hessian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such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matrix only depends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matrix and satisfies the constraint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61F77-6DBF-4EEE-8EA7-D846839551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38D17-D9C6-4A23-8F44-188793DED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9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Order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0" i="1" dirty="0">
                  <a:latin typeface="Cambria Math"/>
                </a:endParaRPr>
              </a:p>
              <a:p>
                <a:r>
                  <a:rPr lang="en-US" dirty="0"/>
                  <a:t>Instead of using only the first derivatives, </a:t>
                </a:r>
                <a:r>
                  <a:rPr lang="en-US" b="1" dirty="0">
                    <a:solidFill>
                      <a:srgbClr val="FF0000"/>
                    </a:solidFill>
                  </a:rPr>
                  <a:t>second order methods </a:t>
                </a:r>
                <a:r>
                  <a:rPr lang="en-US" dirty="0"/>
                  <a:t>use the first three terms of the multivariate Taylor series expansion</a:t>
                </a:r>
                <a:endParaRPr lang="en-US" b="0" dirty="0"/>
              </a:p>
              <a:p>
                <a:endParaRPr lang="en-US" sz="10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68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3C44-5674-4A21-A712-BF5FB82D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Quasi-Newton 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61F77-6DBF-4EEE-8EA7-D846839551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Using the previous approximation, Quasi-Newton methods seek to generate a series of approximate Hessian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such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matrix only depends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matrix and satisfies the constraint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 wide variety of methods have been proposed to accomplish this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The most popular in practice are BFGS and its lower memory counterpart L-BFGS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61F77-6DBF-4EEE-8EA7-D846839551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38D17-D9C6-4A23-8F44-188793DED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857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079B-19AE-42A7-94D3-EF78C141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Broyden</a:t>
            </a:r>
            <a:r>
              <a:rPr lang="en-US" sz="3200" dirty="0"/>
              <a:t>-Fletcher-Goldfarb-</a:t>
            </a:r>
            <a:r>
              <a:rPr lang="en-US" sz="3200" dirty="0" err="1"/>
              <a:t>Shanno</a:t>
            </a:r>
            <a:r>
              <a:rPr lang="en-US" sz="3200" dirty="0"/>
              <a:t> (BFGS)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C4E68-0325-41C0-8397-50F05FEF14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to be a symmetric positive definite matrix whose inverse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satisfies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is as small as possible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C4E68-0325-41C0-8397-50F05FEF1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88B72-E97F-415F-AA4A-ED5C82CF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14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079B-19AE-42A7-94D3-EF78C141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Broyden</a:t>
            </a:r>
            <a:r>
              <a:rPr lang="en-US" sz="3200" dirty="0"/>
              <a:t>-Fletcher-Goldfarb-</a:t>
            </a:r>
            <a:r>
              <a:rPr lang="en-US" sz="3200" dirty="0" err="1"/>
              <a:t>Shanno</a:t>
            </a:r>
            <a:r>
              <a:rPr lang="en-US" sz="3200" dirty="0"/>
              <a:t> (BFGS)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C4E68-0325-41C0-8397-50F05FEF14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C4E68-0325-41C0-8397-50F05FEF1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88B72-E97F-415F-AA4A-ED5C82CF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27A050-6D85-45F1-9970-0C121DAC2BCD}"/>
                  </a:ext>
                </a:extLst>
              </p:cNvPr>
              <p:cNvSpPr txBox="1"/>
              <p:nvPr/>
            </p:nvSpPr>
            <p:spPr>
              <a:xfrm>
                <a:off x="2485018" y="4545874"/>
                <a:ext cx="434250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This is a convex optimization problem!</a:t>
                </a: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(note that the solution may not be strictly positive definite: if this happens, reinitialize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be a nice positive definite matrix like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27A050-6D85-45F1-9970-0C121DAC2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018" y="4545874"/>
                <a:ext cx="4342502" cy="1631216"/>
              </a:xfrm>
              <a:prstGeom prst="rect">
                <a:avLst/>
              </a:prstGeom>
              <a:blipFill>
                <a:blip r:embed="rId3"/>
                <a:stretch>
                  <a:fillRect l="-1124" t="-2247" r="-2247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426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079B-19AE-42A7-94D3-EF78C141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Broyden</a:t>
            </a:r>
            <a:r>
              <a:rPr lang="en-US" sz="3200" dirty="0"/>
              <a:t>-Fletcher-Goldfarb-</a:t>
            </a:r>
            <a:r>
              <a:rPr lang="en-US" sz="3200" dirty="0" err="1"/>
              <a:t>Shanno</a:t>
            </a:r>
            <a:r>
              <a:rPr lang="en-US" sz="3200" dirty="0"/>
              <a:t> (BFGS)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C4E68-0325-41C0-8397-50F05FEF14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C4E68-0325-41C0-8397-50F05FEF1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88B72-E97F-415F-AA4A-ED5C82CF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7A050-6D85-45F1-9970-0C121DAC2BCD}"/>
              </a:ext>
            </a:extLst>
          </p:cNvPr>
          <p:cNvSpPr txBox="1"/>
          <p:nvPr/>
        </p:nvSpPr>
        <p:spPr>
          <a:xfrm>
            <a:off x="3193076" y="4606834"/>
            <a:ext cx="2685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Its solution is... messy...</a:t>
            </a:r>
          </a:p>
        </p:txBody>
      </p:sp>
    </p:spTree>
    <p:extLst>
      <p:ext uri="{BB962C8B-B14F-4D97-AF65-F5344CB8AC3E}">
        <p14:creationId xmlns:p14="http://schemas.microsoft.com/office/powerpoint/2010/main" val="455756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079B-19AE-42A7-94D3-EF78C141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Broyden</a:t>
            </a:r>
            <a:r>
              <a:rPr lang="en-US" sz="3200" dirty="0"/>
              <a:t>-Fletcher-Goldfarb-</a:t>
            </a:r>
            <a:r>
              <a:rPr lang="en-US" sz="3200" dirty="0" err="1"/>
              <a:t>Shanno</a:t>
            </a:r>
            <a:r>
              <a:rPr lang="en-US" sz="3200" dirty="0"/>
              <a:t> (BFGS)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C4E68-0325-41C0-8397-50F05FEF14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sz="1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∇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∇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m:rPr>
                                          <m:nor/>
                                        </m:rPr>
                                        <a:rPr lang="en-US" sz="1800" dirty="0">
                                          <a:solidFill>
                                            <a:srgbClr val="FF0000"/>
                                          </a:solidFill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sz="1800" dirty="0">
                                      <a:solidFill>
                                        <a:srgbClr val="FF0000"/>
                                      </a:solidFill>
                                    </a:rPr>
                                    <m:t> </m:t>
                                  </m:r>
                                </m:e>
                              </m:d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sz="1800" dirty="0">
                                      <a:solidFill>
                                        <a:srgbClr val="FF0000"/>
                                      </a:solidFill>
                                    </a:rPr>
                                    <m:t> 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sz="1800" dirty="0">
                                      <a:solidFill>
                                        <a:srgbClr val="FF0000"/>
                                      </a:solidFill>
                                    </a:rPr>
                                    <m:t> 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1800" dirty="0">
                                  <a:solidFill>
                                    <a:srgbClr val="FF0000"/>
                                  </a:solidFill>
                                </a:rPr>
                                <m:t>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C4E68-0325-41C0-8397-50F05FEF1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88B72-E97F-415F-AA4A-ED5C82CF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6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Order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0" i="1" dirty="0">
                  <a:latin typeface="Cambria Math"/>
                </a:endParaRPr>
              </a:p>
              <a:p>
                <a:r>
                  <a:rPr lang="en-US" dirty="0"/>
                  <a:t>Instead of using only the first derivatives, second order methods use the first three terms of the multivariate Taylor series expansion</a:t>
                </a:r>
                <a:endParaRPr lang="en-US" b="0" dirty="0"/>
              </a:p>
              <a:p>
                <a:endParaRPr lang="en-US" sz="10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1082B7-38F4-4CA9-A3A2-889BA5574B4B}"/>
                  </a:ext>
                </a:extLst>
              </p:cNvPr>
              <p:cNvSpPr txBox="1"/>
              <p:nvPr/>
            </p:nvSpPr>
            <p:spPr>
              <a:xfrm>
                <a:off x="3654572" y="5790378"/>
                <a:ext cx="2702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Sometimes written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1082B7-38F4-4CA9-A3A2-889BA5574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72" y="5790378"/>
                <a:ext cx="2702215" cy="369332"/>
              </a:xfrm>
              <a:prstGeom prst="rect">
                <a:avLst/>
              </a:prstGeom>
              <a:blipFill>
                <a:blip r:embed="rId3"/>
                <a:stretch>
                  <a:fillRect l="-2032" t="-10000" r="-699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69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Order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0" i="1" dirty="0">
                  <a:latin typeface="Cambria Math"/>
                </a:endParaRPr>
              </a:p>
              <a:p>
                <a:r>
                  <a:rPr lang="en-US" dirty="0"/>
                  <a:t>Instead of using only the first derivatives, second order methods use the first three terms of the multivariate Taylor series expansion</a:t>
                </a:r>
                <a:endParaRPr lang="en-US" b="0" dirty="0"/>
              </a:p>
              <a:p>
                <a:endParaRPr lang="en-US" sz="10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3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Order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0" i="1" dirty="0">
                  <a:latin typeface="Cambria Math"/>
                </a:endParaRPr>
              </a:p>
              <a:p>
                <a:r>
                  <a:rPr lang="en-US" dirty="0"/>
                  <a:t>Instead of using only the first derivatives, second order methods use the first three terms of the multivariate Taylor series expansion</a:t>
                </a:r>
                <a:endParaRPr lang="en-US" b="0" dirty="0"/>
              </a:p>
              <a:p>
                <a:endParaRPr lang="en-US" sz="10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There are a variety of second order methods</a:t>
                </a:r>
              </a:p>
              <a:p>
                <a:pPr lvl="1"/>
                <a:r>
                  <a:rPr lang="en-US" dirty="0"/>
                  <a:t>Newton</a:t>
                </a:r>
              </a:p>
              <a:p>
                <a:pPr lvl="1"/>
                <a:r>
                  <a:rPr lang="en-US" dirty="0"/>
                  <a:t>Gauss-Newton</a:t>
                </a:r>
              </a:p>
              <a:p>
                <a:pPr lvl="1"/>
                <a:r>
                  <a:rPr lang="en-US" dirty="0"/>
                  <a:t>Quasi-Newton</a:t>
                </a:r>
              </a:p>
              <a:p>
                <a:pPr lvl="1"/>
                <a:r>
                  <a:rPr lang="en-US" dirty="0"/>
                  <a:t>BFGS</a:t>
                </a:r>
              </a:p>
              <a:p>
                <a:pPr lvl="1"/>
                <a:r>
                  <a:rPr lang="en-US" dirty="0"/>
                  <a:t>LBFGS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5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Again, let’s start with the univariate case,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Newton’s method is a </a:t>
                </a:r>
                <a:r>
                  <a:rPr lang="en-US" b="1" dirty="0">
                    <a:solidFill>
                      <a:srgbClr val="FF0000"/>
                    </a:solidFill>
                  </a:rPr>
                  <a:t>root-finding algorithm</a:t>
                </a:r>
                <a:r>
                  <a:rPr lang="en-US" dirty="0"/>
                  <a:t>, i.e., it seeks a solution to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How it works: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Compute the first order approximation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1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6FC0834-C119-46BF-8F4D-149EBDA51361}"/>
              </a:ext>
            </a:extLst>
          </p:cNvPr>
          <p:cNvSpPr/>
          <p:nvPr/>
        </p:nvSpPr>
        <p:spPr>
          <a:xfrm>
            <a:off x="1132114" y="2557747"/>
            <a:ext cx="7916091" cy="2630526"/>
          </a:xfrm>
          <a:custGeom>
            <a:avLst/>
            <a:gdLst>
              <a:gd name="connsiteX0" fmla="*/ 0 w 7916091"/>
              <a:gd name="connsiteY0" fmla="*/ 348343 h 2630526"/>
              <a:gd name="connsiteX1" fmla="*/ 1602377 w 7916091"/>
              <a:gd name="connsiteY1" fmla="*/ 2629989 h 2630526"/>
              <a:gd name="connsiteX2" fmla="*/ 4624251 w 7916091"/>
              <a:gd name="connsiteY2" fmla="*/ 557349 h 2630526"/>
              <a:gd name="connsiteX3" fmla="*/ 7916091 w 7916091"/>
              <a:gd name="connsiteY3" fmla="*/ 0 h 263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6091" h="2630526">
                <a:moveTo>
                  <a:pt x="0" y="348343"/>
                </a:moveTo>
                <a:cubicBezTo>
                  <a:pt x="415834" y="1471749"/>
                  <a:pt x="831669" y="2595155"/>
                  <a:pt x="1602377" y="2629989"/>
                </a:cubicBezTo>
                <a:cubicBezTo>
                  <a:pt x="2373085" y="2664823"/>
                  <a:pt x="3571965" y="995680"/>
                  <a:pt x="4624251" y="557349"/>
                </a:cubicBezTo>
                <a:cubicBezTo>
                  <a:pt x="5676537" y="119018"/>
                  <a:pt x="6796314" y="59509"/>
                  <a:pt x="7916091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15CE0-9895-4F07-95F6-54EA327F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A6245-EDFB-4937-A85F-27711DB8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F1EBE1-2583-4483-A8E0-DD481C38C963}"/>
              </a:ext>
            </a:extLst>
          </p:cNvPr>
          <p:cNvCxnSpPr/>
          <p:nvPr/>
        </p:nvCxnSpPr>
        <p:spPr>
          <a:xfrm>
            <a:off x="775063" y="3997411"/>
            <a:ext cx="7872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B8C59D-2775-4E1D-A07C-2F2C6C645DA3}"/>
              </a:ext>
            </a:extLst>
          </p:cNvPr>
          <p:cNvCxnSpPr/>
          <p:nvPr/>
        </p:nvCxnSpPr>
        <p:spPr>
          <a:xfrm>
            <a:off x="1262743" y="1900822"/>
            <a:ext cx="0" cy="4650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967A0CC-8A05-459A-80BE-F05305316D90}"/>
              </a:ext>
            </a:extLst>
          </p:cNvPr>
          <p:cNvSpPr/>
          <p:nvPr/>
        </p:nvSpPr>
        <p:spPr>
          <a:xfrm>
            <a:off x="5799909" y="3021091"/>
            <a:ext cx="113206" cy="1132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23676</TotalTime>
  <Words>2148</Words>
  <Application>Microsoft Office PowerPoint</Application>
  <PresentationFormat>On-screen Show (4:3)</PresentationFormat>
  <Paragraphs>408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Office Theme</vt:lpstr>
      <vt:lpstr>Custom Design</vt:lpstr>
      <vt:lpstr>Lecture 7: Second Order Methods</vt:lpstr>
      <vt:lpstr>Gradient Descent</vt:lpstr>
      <vt:lpstr>Gradient Descent</vt:lpstr>
      <vt:lpstr>Second Order Methods</vt:lpstr>
      <vt:lpstr>Second Order Methods</vt:lpstr>
      <vt:lpstr>Second Order Methods</vt:lpstr>
      <vt:lpstr>Second Order Methods</vt:lpstr>
      <vt:lpstr>Newton’s Method</vt:lpstr>
      <vt:lpstr>Newton’s Method</vt:lpstr>
      <vt:lpstr>Newton’s Method</vt:lpstr>
      <vt:lpstr>Newton’s Method</vt:lpstr>
      <vt:lpstr>Newton’s Method</vt:lpstr>
      <vt:lpstr>Newton’s Method</vt:lpstr>
      <vt:lpstr>Newton’s Method</vt:lpstr>
      <vt:lpstr>Multivariate Newton’s Method</vt:lpstr>
      <vt:lpstr>Gradient Descent</vt:lpstr>
      <vt:lpstr>Newton’s Method</vt:lpstr>
      <vt:lpstr>Newton Direction</vt:lpstr>
      <vt:lpstr>Newton Direction</vt:lpstr>
      <vt:lpstr>Convergence</vt:lpstr>
      <vt:lpstr>Equality Constrained Newton</vt:lpstr>
      <vt:lpstr>Equality Constrained Newton with Duality</vt:lpstr>
      <vt:lpstr>Equality Constrained Newton with Duality</vt:lpstr>
      <vt:lpstr>The Convex Conjugate</vt:lpstr>
      <vt:lpstr>Equality Constrained Newton with Duality</vt:lpstr>
      <vt:lpstr>Equality Constrained Newton via QP/KKT</vt:lpstr>
      <vt:lpstr>Equality Constrained Newton via QP/KKT</vt:lpstr>
      <vt:lpstr>Equality Constrained Newton via QP/KKT</vt:lpstr>
      <vt:lpstr>Equality Constrained Newton via QP/KKT</vt:lpstr>
      <vt:lpstr>Equality Constrained Newton via QP/KKT</vt:lpstr>
      <vt:lpstr>Equality Constrained Newton via QP/KKT</vt:lpstr>
      <vt:lpstr>Equality Constrained Newton via QP/KKT</vt:lpstr>
      <vt:lpstr>Equality Constrained Newton via QP/KKT</vt:lpstr>
      <vt:lpstr>Approximate Newton</vt:lpstr>
      <vt:lpstr>Approximate Newton</vt:lpstr>
      <vt:lpstr>Approximate Newton</vt:lpstr>
      <vt:lpstr>Approximate Newton</vt:lpstr>
      <vt:lpstr>Approximate Newton</vt:lpstr>
      <vt:lpstr>Quasi-Newton Methods</vt:lpstr>
      <vt:lpstr>Quasi-Newton Methods</vt:lpstr>
      <vt:lpstr>Broyden-Fletcher-Goldfarb-Shanno (BFGS)</vt:lpstr>
      <vt:lpstr>Broyden-Fletcher-Goldfarb-Shanno (BFGS)</vt:lpstr>
      <vt:lpstr>Broyden-Fletcher-Goldfarb-Shanno (BFGS)</vt:lpstr>
      <vt:lpstr>Broyden-Fletcher-Goldfarb-Shanno (BFGS)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Nicholas Ruozzi</cp:lastModifiedBy>
  <cp:revision>310</cp:revision>
  <dcterms:created xsi:type="dcterms:W3CDTF">2011-08-25T15:49:05Z</dcterms:created>
  <dcterms:modified xsi:type="dcterms:W3CDTF">2021-09-21T04:17:07Z</dcterms:modified>
</cp:coreProperties>
</file>