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44"/>
  </p:notesMasterIdLst>
  <p:sldIdLst>
    <p:sldId id="256" r:id="rId3"/>
    <p:sldId id="267" r:id="rId4"/>
    <p:sldId id="266" r:id="rId5"/>
    <p:sldId id="265" r:id="rId6"/>
    <p:sldId id="269" r:id="rId7"/>
    <p:sldId id="270" r:id="rId8"/>
    <p:sldId id="273" r:id="rId9"/>
    <p:sldId id="271" r:id="rId10"/>
    <p:sldId id="272" r:id="rId11"/>
    <p:sldId id="257" r:id="rId12"/>
    <p:sldId id="259" r:id="rId13"/>
    <p:sldId id="260" r:id="rId14"/>
    <p:sldId id="277" r:id="rId15"/>
    <p:sldId id="282" r:id="rId16"/>
    <p:sldId id="286" r:id="rId17"/>
    <p:sldId id="281" r:id="rId18"/>
    <p:sldId id="284" r:id="rId19"/>
    <p:sldId id="285" r:id="rId20"/>
    <p:sldId id="294" r:id="rId21"/>
    <p:sldId id="295" r:id="rId22"/>
    <p:sldId id="296" r:id="rId23"/>
    <p:sldId id="298" r:id="rId24"/>
    <p:sldId id="297" r:id="rId25"/>
    <p:sldId id="299" r:id="rId26"/>
    <p:sldId id="300" r:id="rId27"/>
    <p:sldId id="274" r:id="rId28"/>
    <p:sldId id="275" r:id="rId29"/>
    <p:sldId id="276" r:id="rId30"/>
    <p:sldId id="279" r:id="rId31"/>
    <p:sldId id="278" r:id="rId32"/>
    <p:sldId id="280" r:id="rId33"/>
    <p:sldId id="288" r:id="rId34"/>
    <p:sldId id="289" r:id="rId35"/>
    <p:sldId id="290" r:id="rId36"/>
    <p:sldId id="291" r:id="rId37"/>
    <p:sldId id="287" r:id="rId38"/>
    <p:sldId id="305" r:id="rId39"/>
    <p:sldId id="301" r:id="rId40"/>
    <p:sldId id="302" r:id="rId41"/>
    <p:sldId id="303" r:id="rId42"/>
    <p:sldId id="304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18752"/>
    <a:srgbClr val="7AC043"/>
    <a:srgbClr val="7AC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0" autoAdjust="0"/>
    <p:restoredTop sz="96122" autoAdjust="0"/>
  </p:normalViewPr>
  <p:slideViewPr>
    <p:cSldViewPr snapToGrid="0" snapToObjects="1">
      <p:cViewPr varScale="1">
        <p:scale>
          <a:sx n="114" d="100"/>
          <a:sy n="114" d="100"/>
        </p:scale>
        <p:origin x="15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E9FED-4A5A-440E-9ADD-96E04009DFF9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8E53-FB47-4CBB-8CE0-B6A37821A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2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9823"/>
            <a:ext cx="7772400" cy="1704226"/>
          </a:xfrm>
        </p:spPr>
        <p:txBody>
          <a:bodyPr>
            <a:normAutofit/>
          </a:bodyPr>
          <a:lstStyle>
            <a:lvl1pPr>
              <a:defRPr sz="36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587" y="4566863"/>
            <a:ext cx="6400800" cy="13065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CA7-7F8D-446F-8C20-873B6AB3D3CF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58" y="125794"/>
            <a:ext cx="2475215" cy="24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92D-B794-47F2-AE6D-993E638EF1B8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9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7229-FCBE-49F1-9156-901A69CE6A36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3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A2FADF-600E-4062-AE58-352E6F75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2A3F-FEBB-4BF6-8CAB-4C4B412BDA8E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588B8A-392F-478A-B548-FD00A1DD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7C2E4-AA04-49B3-8483-CAAFD823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4A17-43D1-48A3-AE62-EA4B765A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0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90080"/>
            <a:ext cx="8867775" cy="664929"/>
          </a:xfrm>
        </p:spPr>
        <p:txBody>
          <a:bodyPr>
            <a:noAutofit/>
          </a:bodyPr>
          <a:lstStyle>
            <a:lvl1pPr algn="l">
              <a:defRPr sz="400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02" y="965771"/>
            <a:ext cx="8517277" cy="530285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F4E-FAB0-40A4-A64B-22200FE4C09C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2779" y="6350453"/>
            <a:ext cx="2099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2963" y="6350454"/>
            <a:ext cx="882717" cy="365125"/>
          </a:xfrm>
        </p:spPr>
        <p:txBody>
          <a:bodyPr/>
          <a:lstStyle>
            <a:lvl1pPr algn="ctr">
              <a:defRPr/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https://www.utdallas.edu/brand/files/UTDmono_circle_flame.png">
            <a:extLst>
              <a:ext uri="{FF2B5EF4-FFF2-40B4-BE49-F238E27FC236}">
                <a16:creationId xmlns:a16="http://schemas.microsoft.com/office/drawing/2014/main" id="{47B3B7AB-3414-4F7C-8529-5FD009682A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78" y="67175"/>
            <a:ext cx="711972" cy="710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0" y="811662"/>
            <a:ext cx="9144000" cy="45719"/>
            <a:chOff x="0" y="791114"/>
            <a:chExt cx="9144000" cy="457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791114"/>
              <a:ext cx="1643865" cy="45719"/>
            </a:xfrm>
            <a:prstGeom prst="rect">
              <a:avLst/>
            </a:prstGeom>
            <a:solidFill>
              <a:srgbClr val="7AC04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643865" y="791114"/>
              <a:ext cx="7500135" cy="45719"/>
            </a:xfrm>
            <a:prstGeom prst="rect">
              <a:avLst/>
            </a:prstGeom>
            <a:solidFill>
              <a:srgbClr val="01875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79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14431"/>
            <a:ext cx="7772400" cy="12924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B21-F111-4302-AE96-9A81F70D9770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8701"/>
            <a:ext cx="2980896" cy="29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7ACB-CB82-4E63-BE58-837CC553A2E1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96F8-AD69-4411-8D19-9DBCBFF34953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B127-A4EF-432B-AFDD-30E107B86B4C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4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A8FB-8FC7-4698-A439-8EC1CF4B6D54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D7BC-1CF9-41E0-92DB-F07C1E72FFA7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FACD-283A-43F2-824F-5EFF4A33B657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23DB-BB2A-4685-AE96-F8AD3E7470CF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lock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FA4FC-0CB4-4748-B3F8-0D1666F9C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517B8-EB26-41A6-9609-1A59947ED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6C74F-CAF9-4EB6-9A89-1BF99EFB3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B2A3F-FEBB-4BF6-8CAB-4C4B412BDA8E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FE2AF-2CFF-4289-BDE8-8ABE18C92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3356E-B9BB-4046-9633-3940B9B88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F4A17-43D1-48A3-AE62-EA4B765A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7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Lecture 9: Some Linear Algebra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Nicholas </a:t>
            </a:r>
            <a:r>
              <a:rPr lang="en-US" dirty="0" err="1"/>
              <a:t>Ruozzi</a:t>
            </a:r>
            <a:endParaRPr lang="en-US" dirty="0"/>
          </a:p>
          <a:p>
            <a:r>
              <a:rPr lang="en-US" dirty="0"/>
              <a:t>University of Texas at Dallas</a:t>
            </a:r>
          </a:p>
        </p:txBody>
      </p:sp>
    </p:spTree>
    <p:extLst>
      <p:ext uri="{BB962C8B-B14F-4D97-AF65-F5344CB8AC3E}">
        <p14:creationId xmlns:p14="http://schemas.microsoft.com/office/powerpoint/2010/main" val="127344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dirty="0">
                    <a:solidFill>
                      <a:srgbClr val="FF0000"/>
                    </a:solidFill>
                  </a:rPr>
                  <a:t>eigenvalue</a:t>
                </a:r>
                <a:r>
                  <a:rPr lang="en-US" dirty="0"/>
                  <a:t> of 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if the linear system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has at least one non-zero solution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/>
                  <a:t> is an eigenvalue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with corresponding </a:t>
                </a:r>
                <a:r>
                  <a:rPr lang="en-US" dirty="0">
                    <a:solidFill>
                      <a:srgbClr val="FF0000"/>
                    </a:solidFill>
                  </a:rPr>
                  <a:t>eigenvector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Could be multiple eigenvectors for the same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𝜆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82633-0796-4717-AFBA-1F94FD9FC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74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Eigenvalues of Symmetric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symmetric, then it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linearly independent eigenvectors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corresponding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real eigenvalues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Note, these eigenvectors are not unique: there could be two linearly independent vectors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r>
                  <a:rPr lang="en-US" dirty="0"/>
                  <a:t>A symmetric matrix is </a:t>
                </a:r>
                <a:r>
                  <a:rPr lang="en-US" dirty="0">
                    <a:solidFill>
                      <a:srgbClr val="FF0000"/>
                    </a:solidFill>
                  </a:rPr>
                  <a:t>positive definite </a:t>
                </a:r>
                <a:r>
                  <a:rPr lang="en-US" dirty="0"/>
                  <a:t>if and only if all of its eigenvalues are strictly positive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Equivalently, if and only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with equality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(positive semidefinite if we drop the equality condition)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35396-72CD-4429-816E-CFA81877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11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The 2x2 identity matrix has all of its eigenvalues equal to 1 (it is positive definite) with orthonormal eigenvectors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The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has eigenvalues 0 and 2 with orthonormal eigenvectors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and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The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has eigenvalues 1 and 3 with orthonormal eigenvectors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b="-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55D45-736D-4BEA-8566-57F83B4E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319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44CAA-D1E5-42B2-98FC-42965276D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Eigen-decomposition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66DE6E-79C4-442B-A659-F94763AB2F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symmetric,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orthonormal eigenvectors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corresponding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Proof: this follows from the observation that the eigenvectors form a basis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66DE6E-79C4-442B-A659-F94763AB2F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F0757-D52B-48D7-B8E5-3F8A4D52C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11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44CAA-D1E5-42B2-98FC-42965276D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Eigen-decomposition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66DE6E-79C4-442B-A659-F94763AB2F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symmetric,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orthonormal eigenvectors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corresponding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This is equivalent to saying that a symmetric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admits a decomposition of the form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𝑄𝐷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where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66DE6E-79C4-442B-A659-F94763AB2F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F0757-D52B-48D7-B8E5-3F8A4D52C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52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44CAA-D1E5-42B2-98FC-42965276D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Eigen-decomposition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66DE6E-79C4-442B-A659-F94763AB2F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symmetric,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orthonormal eigenvectors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corresponding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This is equivalent to saying that a symmetric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admits a decomposition of the form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𝑄𝐷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where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is an </a:t>
                </a:r>
                <a:r>
                  <a:rPr lang="en-US" b="1" dirty="0">
                    <a:solidFill>
                      <a:srgbClr val="FF0000"/>
                    </a:solidFill>
                  </a:rPr>
                  <a:t>orthogonal matrix </a:t>
                </a:r>
                <a:br>
                  <a:rPr lang="en-US" b="1" dirty="0">
                    <a:solidFill>
                      <a:srgbClr val="FF0000"/>
                    </a:solidFill>
                  </a:rPr>
                </a:br>
                <a:r>
                  <a:rPr lang="en-US" dirty="0"/>
                  <a:t>(its columns and rows are orthonormal)</a:t>
                </a:r>
              </a:p>
              <a:p>
                <a:pPr marL="0" indent="0" algn="ctr">
                  <a:buNone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66DE6E-79C4-442B-A659-F94763AB2F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F0757-D52B-48D7-B8E5-3F8A4D52C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71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2862C-998C-4C5F-87F1-2E72CB610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Useful Properties of Positive Semidefinite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52473C-8CB0-4543-A35C-BE2DBAE899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For any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are both positive semidefinite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Proof: 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 </a:t>
                </a:r>
              </a:p>
              <a:p>
                <a:pPr marL="1371600" lvl="3" indent="0">
                  <a:buNone/>
                </a:pPr>
                <a:r>
                  <a:rPr lang="en-US" b="0" dirty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pPr marL="1371600" lvl="3" indent="0">
                  <a:buNone/>
                </a:pPr>
                <a:r>
                  <a:rPr lang="en-US" dirty="0"/>
                  <a:t>    Same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52473C-8CB0-4543-A35C-BE2DBAE899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E1088-447F-4178-9AC4-208535D4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54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2862C-998C-4C5F-87F1-2E72CB610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Useful Properties of Positive Semidefinite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52473C-8CB0-4543-A35C-BE2DBAE899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For any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are both positive semidefinite</a:t>
                </a:r>
              </a:p>
              <a:p>
                <a:endParaRPr lang="en-US" sz="1000" dirty="0"/>
              </a:p>
              <a:p>
                <a:r>
                  <a:rPr lang="en-US" dirty="0"/>
                  <a:t>A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positive semidefinite if and only if can be written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for some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Proof: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𝑄𝐷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	   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dirty="0"/>
                  <a:t> is the elementwise square root</a:t>
                </a:r>
                <a:br>
                  <a:rPr lang="en-US" dirty="0"/>
                </a:br>
                <a:r>
                  <a:rPr lang="en-US" dirty="0"/>
                  <a:t>                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	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52473C-8CB0-4543-A35C-BE2DBAE899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E1088-447F-4178-9AC4-208535D4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80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2862C-998C-4C5F-87F1-2E72CB610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Useful Properties of Positive Semidefinite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52473C-8CB0-4543-A35C-BE2DBAE899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For any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are both positive semidefinite</a:t>
                </a:r>
              </a:p>
              <a:p>
                <a:endParaRPr lang="en-US" sz="1000" dirty="0"/>
              </a:p>
              <a:p>
                <a:r>
                  <a:rPr lang="en-US" dirty="0"/>
                  <a:t>A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positive semidefinite if and only if can be written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for some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A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positive semidefinite if and only if can be written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for some matrix positive semidefinite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Proof: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𝑄𝐷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	   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dirty="0"/>
                  <a:t> is the elementwise square       </a:t>
                </a:r>
                <a:br>
                  <a:rPr lang="en-US" dirty="0"/>
                </a:br>
                <a:r>
                  <a:rPr lang="en-US" dirty="0"/>
                  <a:t>                 root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	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52473C-8CB0-4543-A35C-BE2DBAE899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E1088-447F-4178-9AC4-208535D4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566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BC63A-6D96-4A67-9D6D-459047762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Least Square Solutions to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AD3149-4286-414B-A976-B5CB909157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AD3149-4286-414B-A976-B5CB909157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DC65E-900A-4AE2-AE53-65FE9D712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54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63D0E-2E3B-4F65-8EEB-AB8644FFE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 of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3B9AC-CB85-41E0-B8BA-3F539558F1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the length of the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has unit length or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>
                    <a:solidFill>
                      <a:srgbClr val="FF0000"/>
                    </a:solidFill>
                  </a:rPr>
                  <a:t>unit vector</a:t>
                </a:r>
              </a:p>
              <a:p>
                <a:pPr lvl="1"/>
                <a:endParaRPr lang="en-US" b="1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/>
                  <a:t>Any vector can be made into a unit vector by dividing by its length: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is always a unit vector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3B9AC-CB85-41E0-B8BA-3F539558F1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C5BDA-AB4C-4161-8A68-51AB82FE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65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BC63A-6D96-4A67-9D6D-459047762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Least Square Solutions to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AD3149-4286-414B-A976-B5CB909157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AD3149-4286-414B-A976-B5CB909157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DC65E-900A-4AE2-AE53-65FE9D712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04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A5D01-6345-491E-AB34-527DD74DE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Least Square Solutions to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2D97C-C5B1-43D4-A86B-AB36020DF4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Can we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some positive semidefinite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b="0" dirty="0"/>
                  <a:t>We have,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𝑄𝐷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𝑄𝐷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2D97C-C5B1-43D4-A86B-AB36020DF4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7C749-2BCF-491D-8EEA-4A836681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85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A5D01-6345-491E-AB34-527DD74DE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Least Square Solutions to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2D97C-C5B1-43D4-A86B-AB36020DF4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Can we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some positive semidefinite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b="0" dirty="0"/>
                  <a:t>We have,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𝑄𝐷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𝑄𝐷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the projection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onto the orthonormal eigenvectors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So, solving this linear system is equivalent to solving</a:t>
                </a:r>
              </a:p>
              <a:p>
                <a:pPr marL="0" indent="0">
                  <a:buNone/>
                </a:pPr>
                <a:endParaRPr lang="en-US" sz="1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2D97C-C5B1-43D4-A86B-AB36020DF4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7C749-2BCF-491D-8EEA-4A836681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94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A5D01-6345-491E-AB34-527DD74DE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Least Square Solutions to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2D97C-C5B1-43D4-A86B-AB36020DF4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This linear system, if it has a solution, is easy to solve!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which implies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</m:oMath>
                </a14:m>
                <a:r>
                  <a:rPr lang="en-US" dirty="0"/>
                  <a:t> whenever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to be a diagonal matrix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zero otherwise: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2D97C-C5B1-43D4-A86B-AB36020DF4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7C749-2BCF-491D-8EEA-4A836681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03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BC63A-6D96-4A67-9D6D-459047762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Least Square Solutions to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AD3149-4286-414B-A976-B5CB909157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, </a:t>
                </a:r>
                <a:r>
                  <a:rPr lang="en-US" b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𝑄𝐷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AD3149-4286-414B-A976-B5CB909157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b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DC65E-900A-4AE2-AE53-65FE9D712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27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BC63A-6D96-4A67-9D6D-459047762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Least Square Solutions to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AD3149-4286-414B-A976-B5CB909157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, </a:t>
                </a:r>
                <a:r>
                  <a:rPr lang="en-US" b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𝑄𝐷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sz="1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AD3149-4286-414B-A976-B5CB909157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DC65E-900A-4AE2-AE53-65FE9D712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59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34593-E8F1-4933-8E3D-B00C520AD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Positive Semidefinite Matrices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CF254A-8DAC-472F-9EEF-622B01044B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positive semidefinite matrices form a convex set, let’s denote 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b="1" dirty="0"/>
                  <a:t>Problem</a:t>
                </a:r>
                <a:r>
                  <a:rPr lang="en-US" dirty="0"/>
                  <a:t>:  given a symmetric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compute its projection onto the set of positive semidefinite matrices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Need a notion of distance for matrices!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Lots of choices, but if we treat matrices like vectors, then the most natural choice is the </a:t>
                </a:r>
                <a:r>
                  <a:rPr lang="en-US" dirty="0" err="1"/>
                  <a:t>Frobenius</a:t>
                </a:r>
                <a:r>
                  <a:rPr lang="en-US" dirty="0"/>
                  <a:t> norm</a:t>
                </a:r>
              </a:p>
              <a:p>
                <a:pPr lvl="1"/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CF254A-8DAC-472F-9EEF-622B01044B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16E25-BC01-40BE-B673-A1B3AF4FD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4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9614-2575-4C2A-8169-8FBE092F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on PSD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AA2DB-5682-40EC-8BE9-3CB6D87FFE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𝑠𝑦𝑚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lim>
                              </m:limLow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fName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This is an infinite number of constraints!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AA2DB-5682-40EC-8BE9-3CB6D87FF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64169-7ECD-4A01-A9FD-803FE637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975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9614-2575-4C2A-8169-8FBE092F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on PSD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AA2DB-5682-40EC-8BE9-3CB6D87FFE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𝑠𝑦𝑚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lim>
                              </m:limLow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fName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≽0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How do we solve this optimization problem?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AA2DB-5682-40EC-8BE9-3CB6D87FF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64169-7ECD-4A01-A9FD-803FE637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32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9614-2575-4C2A-8169-8FBE092F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on PSD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AA2DB-5682-40EC-8BE9-3CB6D87FFE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𝑠𝑦𝑚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lim>
                              </m:limLow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fName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≽0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Is there a notion of Lagrange duality for these kinds of convex constraints?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AA2DB-5682-40EC-8BE9-3CB6D87FF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64169-7ECD-4A01-A9FD-803FE637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09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190BB-A9BB-4371-8D40-CCB1900B6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Combinations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9A189-D267-407E-AF27-19E67E2C2B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Recall, a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convex combination of 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can be written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The convex hull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is the set of all vectors that can be written as a convex combination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’s</a:t>
                </a:r>
              </a:p>
              <a:p>
                <a:endParaRPr lang="en-US" sz="1000" dirty="0"/>
              </a:p>
              <a:p>
                <a:r>
                  <a:rPr lang="en-US" dirty="0"/>
                  <a:t>A 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>
                    <a:solidFill>
                      <a:srgbClr val="FF0000"/>
                    </a:solidFill>
                  </a:rPr>
                  <a:t>linear combination </a:t>
                </a:r>
                <a:r>
                  <a:rPr lang="en-US" dirty="0"/>
                  <a:t>of 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can be written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The </a:t>
                </a:r>
                <a:r>
                  <a:rPr lang="en-US" b="1" dirty="0">
                    <a:solidFill>
                      <a:srgbClr val="FF0000"/>
                    </a:solidFill>
                  </a:rPr>
                  <a:t>linear hull (span)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is the set of all vectors that can be written as a linear combination of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’s</a:t>
                </a:r>
              </a:p>
              <a:p>
                <a:endParaRPr lang="en-US" sz="1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9A189-D267-407E-AF27-19E67E2C2B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30CAA-B446-41AD-8C15-F395BFFFD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73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9614-2575-4C2A-8169-8FBE092F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on PSD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AA2DB-5682-40EC-8BE9-3CB6D87FFE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𝑠𝑦𝑚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lim>
                              </m:limLow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fName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≽0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Is there a notion of Lagrange duality for these kinds of convex constraints?</a:t>
                </a:r>
              </a:p>
              <a:p>
                <a:pPr marL="0" indent="0" algn="ctr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Yes, but we need to prove some things first...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AA2DB-5682-40EC-8BE9-3CB6D87FF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64169-7ECD-4A01-A9FD-803FE637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20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0A67D-BA43-46AC-AFD7-7FF08E0ED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Products for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A68088-3A0E-4A24-A7A2-E2D151E9EA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Recall that the trace of a matrix is the sum of its diagonal entries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𝑡𝑟𝑎𝑐𝑒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𝑡𝑟𝑎𝑐𝑒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𝑡𝑟𝑎𝑐𝑒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𝑡𝑟𝑎𝑐𝑒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𝐴𝐵𝐶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𝑡𝑟𝑎𝑐𝑒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𝐶𝐴𝐵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𝑡𝑟𝑎𝑐𝑒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𝐵𝐶𝐴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For a symmetric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𝑡𝑟𝑎𝑐𝑒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𝑡𝑟𝑎𝑐𝑒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𝑄𝐷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𝑡𝑟𝑎𝑐𝑒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𝑄𝐷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𝑡𝑟𝑎𝑐𝑒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A68088-3A0E-4A24-A7A2-E2D151E9EA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52A31-E5A1-4820-97A3-A2B82FE1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16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0A67D-BA43-46AC-AFD7-7FF08E0ED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Products for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A68088-3A0E-4A24-A7A2-E2D151E9EA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𝑡𝑟𝑎𝑐𝑒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It’s like a dot product for matrices!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b="0" dirty="0"/>
                  <a:t>For any symmetric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is finite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positive semidefinite</a:t>
                </a:r>
              </a:p>
              <a:p>
                <a:pPr lvl="1"/>
                <a:r>
                  <a:rPr lang="en-US" dirty="0"/>
                  <a:t>Proof: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positive semidefinite,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𝑡𝑟𝑎𝑐𝑒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𝑡𝑟𝑎𝑐𝑒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US" sz="1800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𝑡𝑟𝑎𝑐𝑒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𝑡𝑟𝑎𝑐𝑒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A68088-3A0E-4A24-A7A2-E2D151E9EA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6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52A31-E5A1-4820-97A3-A2B82FE1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29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9614-2575-4C2A-8169-8FBE092F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on PSD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AA2DB-5682-40EC-8BE9-3CB6D87FFE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𝑠𝑦𝑚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lim>
                              </m:limLow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fName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≽0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a matrix of Lagrange multipliers!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AA2DB-5682-40EC-8BE9-3CB6D87FF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64169-7ECD-4A01-A9FD-803FE637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457200-F51F-4A40-898C-A96F00E581FB}"/>
                  </a:ext>
                </a:extLst>
              </p:cNvPr>
              <p:cNvSpPr txBox="1"/>
              <p:nvPr/>
            </p:nvSpPr>
            <p:spPr>
              <a:xfrm>
                <a:off x="6038221" y="1199625"/>
                <a:ext cx="2934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is a given symmetric matrix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457200-F51F-4A40-898C-A96F00E58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221" y="1199625"/>
                <a:ext cx="2934329" cy="369332"/>
              </a:xfrm>
              <a:prstGeom prst="rect">
                <a:avLst/>
              </a:prstGeom>
              <a:blipFill>
                <a:blip r:embed="rId3"/>
                <a:stretch>
                  <a:fillRect t="-10000" r="-104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002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9614-2575-4C2A-8169-8FBE092F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on PSD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AA2DB-5682-40EC-8BE9-3CB6D87FFE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𝑠𝑦𝑚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lim>
                              </m:limLow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fName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≽0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Check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𝑠𝑦𝑚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sup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≽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equal to the above optimization problem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AA2DB-5682-40EC-8BE9-3CB6D87FF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64169-7ECD-4A01-A9FD-803FE637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592F8B-C2F9-4AE8-AAC3-C7D91E596BAE}"/>
                  </a:ext>
                </a:extLst>
              </p:cNvPr>
              <p:cNvSpPr txBox="1"/>
              <p:nvPr/>
            </p:nvSpPr>
            <p:spPr>
              <a:xfrm>
                <a:off x="6038221" y="1199625"/>
                <a:ext cx="2934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is a given symmetric matrix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592F8B-C2F9-4AE8-AAC3-C7D91E596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221" y="1199625"/>
                <a:ext cx="2934329" cy="369332"/>
              </a:xfrm>
              <a:prstGeom prst="rect">
                <a:avLst/>
              </a:prstGeom>
              <a:blipFill>
                <a:blip r:embed="rId3"/>
                <a:stretch>
                  <a:fillRect t="-10000" r="-104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908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9614-2575-4C2A-8169-8FBE092F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on PSD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AA2DB-5682-40EC-8BE9-3CB6D87FFE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𝑠𝑦𝑚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lim>
                              </m:limLow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fName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≽0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Dual problem: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≽0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AA2DB-5682-40EC-8BE9-3CB6D87FF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64169-7ECD-4A01-A9FD-803FE637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0AB238-925A-4F13-B6B7-E5D25C060C41}"/>
                  </a:ext>
                </a:extLst>
              </p:cNvPr>
              <p:cNvSpPr txBox="1"/>
              <p:nvPr/>
            </p:nvSpPr>
            <p:spPr>
              <a:xfrm>
                <a:off x="6038221" y="1199625"/>
                <a:ext cx="2934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is a given symmetric matrix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0AB238-925A-4F13-B6B7-E5D25C060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221" y="1199625"/>
                <a:ext cx="2934329" cy="369332"/>
              </a:xfrm>
              <a:prstGeom prst="rect">
                <a:avLst/>
              </a:prstGeom>
              <a:blipFill>
                <a:blip r:embed="rId2"/>
                <a:stretch>
                  <a:fillRect t="-10000" r="-104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4FB20E-CBA1-4DC2-A830-6A7F3B89AF04}"/>
                  </a:ext>
                </a:extLst>
              </p:cNvPr>
              <p:cNvSpPr txBox="1"/>
              <p:nvPr/>
            </p:nvSpPr>
            <p:spPr>
              <a:xfrm>
                <a:off x="3469596" y="5940210"/>
                <a:ext cx="2401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What is the optimal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 dirty="0"/>
                  <a:t>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4FB20E-CBA1-4DC2-A830-6A7F3B89A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596" y="5940210"/>
                <a:ext cx="2401811" cy="369332"/>
              </a:xfrm>
              <a:prstGeom prst="rect">
                <a:avLst/>
              </a:prstGeom>
              <a:blipFill>
                <a:blip r:embed="rId3"/>
                <a:stretch>
                  <a:fillRect l="-2030" t="-8197" r="-152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6203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C0BF3-6C1E-4647-B9F0-3D5FC9F54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Semidefinite Programming (SDP)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4383F7-0194-43E0-A7B3-0A4BCECC43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≽0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4383F7-0194-43E0-A7B3-0A4BCECC43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3E923-2EFA-47CD-AFF5-DB0C66F52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805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C0BF3-6C1E-4647-B9F0-3D5FC9F54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Semidefinite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4383F7-0194-43E0-A7B3-0A4BCECC43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≽0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≽0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4383F7-0194-43E0-A7B3-0A4BCECC43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3E923-2EFA-47CD-AFF5-DB0C66F52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2337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4A72D-507F-44B4-A173-8E4EC4236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Rayleigh-Ritz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E9C9E4-E6BA-4413-B348-830D6936E3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Theorem: For a symmetric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with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≥…≥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="0" dirty="0"/>
                  <a:t> with corresponding orthonormal eigenvectors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≠0</m:t>
                          </m:r>
                        </m:lim>
                      </m:limLow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E9C9E4-E6BA-4413-B348-830D6936E3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A4833-1C81-4CE9-99A8-01F76323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435A13-375F-4699-BA2E-BBF965F5EABA}"/>
                  </a:ext>
                </a:extLst>
              </p:cNvPr>
              <p:cNvSpPr txBox="1"/>
              <p:nvPr/>
            </p:nvSpPr>
            <p:spPr>
              <a:xfrm>
                <a:off x="2332140" y="5469622"/>
                <a:ext cx="5099281" cy="387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Set of all vectors perpendicular to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435A13-375F-4699-BA2E-BBF965F5E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140" y="5469622"/>
                <a:ext cx="5099281" cy="387927"/>
              </a:xfrm>
              <a:prstGeom prst="rect">
                <a:avLst/>
              </a:prstGeom>
              <a:blipFill>
                <a:blip r:embed="rId3"/>
                <a:stretch>
                  <a:fillRect l="-1077" t="-3125" b="-23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61CC335D-2DE8-44E8-B10A-F2891D583670}"/>
              </a:ext>
            </a:extLst>
          </p:cNvPr>
          <p:cNvSpPr/>
          <p:nvPr/>
        </p:nvSpPr>
        <p:spPr>
          <a:xfrm rot="16200000">
            <a:off x="4468591" y="4443423"/>
            <a:ext cx="313904" cy="152037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570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4A72D-507F-44B4-A173-8E4EC4236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Rayleigh-Ritz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E9C9E4-E6BA-4413-B348-830D6936E3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Theorem: For a symmetric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with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≥…≥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="0" dirty="0"/>
                  <a:t> with corresponding orthonormal eigenvectors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≠0</m:t>
                          </m:r>
                        </m:lim>
                      </m:limLow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𝑠𝑝𝑎𝑛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E9C9E4-E6BA-4413-B348-830D6936E3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A4833-1C81-4CE9-99A8-01F76323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5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91AD1-FC4B-46E3-83DD-CD8E126A1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6ADE4F-0AD5-4FBE-9B11-FE5AD903FC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A collection of 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are said to be </a:t>
                </a:r>
                <a:r>
                  <a:rPr lang="en-US" b="1" dirty="0">
                    <a:solidFill>
                      <a:srgbClr val="FF0000"/>
                    </a:solidFill>
                  </a:rPr>
                  <a:t>linearly independent</a:t>
                </a:r>
                <a:r>
                  <a:rPr lang="en-US" dirty="0"/>
                  <a:t> if there does not exist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If a pair of non-zero vectors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</a:t>
                </a:r>
                <a:r>
                  <a:rPr lang="en-US" b="1" dirty="0">
                    <a:solidFill>
                      <a:srgbClr val="FF0000"/>
                    </a:solidFill>
                  </a:rPr>
                  <a:t>orthogonal</a:t>
                </a:r>
                <a:r>
                  <a:rPr lang="en-US" dirty="0"/>
                  <a:t>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then they are linearly independent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6ADE4F-0AD5-4FBE-9B11-FE5AD903FC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3C04E-3552-4F1E-8932-2E7A2EFFA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922E67-33C8-449A-9040-32E1276DB0B6}"/>
              </a:ext>
            </a:extLst>
          </p:cNvPr>
          <p:cNvCxnSpPr/>
          <p:nvPr/>
        </p:nvCxnSpPr>
        <p:spPr>
          <a:xfrm flipV="1">
            <a:off x="3205300" y="4269997"/>
            <a:ext cx="1971413" cy="998290"/>
          </a:xfrm>
          <a:prstGeom prst="straightConnector1">
            <a:avLst/>
          </a:prstGeom>
          <a:ln>
            <a:solidFill>
              <a:srgbClr val="FFC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6A11C5-0975-490E-9D16-946BF698DEAE}"/>
              </a:ext>
            </a:extLst>
          </p:cNvPr>
          <p:cNvCxnSpPr>
            <a:cxnSpLocks/>
          </p:cNvCxnSpPr>
          <p:nvPr/>
        </p:nvCxnSpPr>
        <p:spPr>
          <a:xfrm flipV="1">
            <a:off x="3205300" y="4714614"/>
            <a:ext cx="2869035" cy="55367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8DA27F6-14A6-4285-9095-431E5DE88BF6}"/>
              </a:ext>
            </a:extLst>
          </p:cNvPr>
          <p:cNvSpPr txBox="1"/>
          <p:nvPr/>
        </p:nvSpPr>
        <p:spPr>
          <a:xfrm>
            <a:off x="3117595" y="5721292"/>
            <a:ext cx="2908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Linearly independent vectors</a:t>
            </a:r>
          </a:p>
        </p:txBody>
      </p:sp>
    </p:spTree>
    <p:extLst>
      <p:ext uri="{BB962C8B-B14F-4D97-AF65-F5344CB8AC3E}">
        <p14:creationId xmlns:p14="http://schemas.microsoft.com/office/powerpoint/2010/main" val="41941255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59C30-0B26-438E-91F6-2F60CDA5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Eigenvalues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B9510-13F1-4F46-AC09-77F54CD26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There are a variety of methods for computing the eigenvalues/eigenvectors of a matrix</a:t>
            </a:r>
          </a:p>
          <a:p>
            <a:endParaRPr lang="en-US" dirty="0"/>
          </a:p>
          <a:p>
            <a:pPr lvl="1"/>
            <a:r>
              <a:rPr lang="en-US" dirty="0"/>
              <a:t>Power iteration: an iterative method that only requires performing matrix multiplication and dot products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QR factorization: based on Gram-Schmidt orthogonalization (we won’t cover it here, take a course in Numerical Analysis!)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E7601-BCA7-4E1B-8F14-53C8ACAD7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573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30E53-65E1-4EDC-BB48-27EC724C1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Iteration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27EC25-0AF6-48EB-B9A7-12365940A9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Recall that for any symmetric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symmetric,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where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are the eigenvalues and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are the orthonormal eigenvectors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can be written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2"/>
                <a:r>
                  <a:rPr lang="en-US" dirty="0"/>
                  <a:t>Eigenvalue of maximum magnitude dominates this sum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27EC25-0AF6-48EB-B9A7-12365940A9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5F874-1C1E-4062-848B-5854B88B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12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6A11C5-0975-490E-9D16-946BF698DEAE}"/>
              </a:ext>
            </a:extLst>
          </p:cNvPr>
          <p:cNvCxnSpPr>
            <a:cxnSpLocks/>
          </p:cNvCxnSpPr>
          <p:nvPr/>
        </p:nvCxnSpPr>
        <p:spPr>
          <a:xfrm flipV="1">
            <a:off x="3205300" y="4714614"/>
            <a:ext cx="2869035" cy="55367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8B91AD1-FC4B-46E3-83DD-CD8E126A1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6ADE4F-0AD5-4FBE-9B11-FE5AD903FC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A collection of 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are said to be </a:t>
                </a:r>
                <a:r>
                  <a:rPr lang="en-US" b="1" dirty="0">
                    <a:solidFill>
                      <a:srgbClr val="FF0000"/>
                    </a:solidFill>
                  </a:rPr>
                  <a:t>linearly independent</a:t>
                </a:r>
                <a:r>
                  <a:rPr lang="en-US" dirty="0"/>
                  <a:t> if there does not exist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If a pair of non-zero vectors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</a:t>
                </a:r>
                <a:r>
                  <a:rPr lang="en-US" b="1" dirty="0">
                    <a:solidFill>
                      <a:srgbClr val="FF0000"/>
                    </a:solidFill>
                  </a:rPr>
                  <a:t>orthogonal</a:t>
                </a:r>
                <a:r>
                  <a:rPr lang="en-US" dirty="0"/>
                  <a:t>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then they are linearly independent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6ADE4F-0AD5-4FBE-9B11-FE5AD903FC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3C04E-3552-4F1E-8932-2E7A2EFFA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922E67-33C8-449A-9040-32E1276DB0B6}"/>
              </a:ext>
            </a:extLst>
          </p:cNvPr>
          <p:cNvCxnSpPr>
            <a:cxnSpLocks/>
          </p:cNvCxnSpPr>
          <p:nvPr/>
        </p:nvCxnSpPr>
        <p:spPr>
          <a:xfrm flipV="1">
            <a:off x="3205300" y="4882393"/>
            <a:ext cx="2004263" cy="385894"/>
          </a:xfrm>
          <a:prstGeom prst="straightConnector1">
            <a:avLst/>
          </a:prstGeom>
          <a:ln>
            <a:solidFill>
              <a:srgbClr val="FFC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8DA27F6-14A6-4285-9095-431E5DE88BF6}"/>
              </a:ext>
            </a:extLst>
          </p:cNvPr>
          <p:cNvSpPr txBox="1"/>
          <p:nvPr/>
        </p:nvSpPr>
        <p:spPr>
          <a:xfrm>
            <a:off x="3168999" y="5729681"/>
            <a:ext cx="273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Linearly dependent vectors</a:t>
            </a:r>
          </a:p>
        </p:txBody>
      </p:sp>
    </p:spTree>
    <p:extLst>
      <p:ext uri="{BB962C8B-B14F-4D97-AF65-F5344CB8AC3E}">
        <p14:creationId xmlns:p14="http://schemas.microsoft.com/office/powerpoint/2010/main" val="3352326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6A11C5-0975-490E-9D16-946BF698DEAE}"/>
              </a:ext>
            </a:extLst>
          </p:cNvPr>
          <p:cNvCxnSpPr>
            <a:cxnSpLocks/>
          </p:cNvCxnSpPr>
          <p:nvPr/>
        </p:nvCxnSpPr>
        <p:spPr>
          <a:xfrm flipV="1">
            <a:off x="3205300" y="4714614"/>
            <a:ext cx="2869035" cy="55367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8B91AD1-FC4B-46E3-83DD-CD8E126A1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6ADE4F-0AD5-4FBE-9B11-FE5AD903FC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A collection of 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are said to be </a:t>
                </a:r>
                <a:r>
                  <a:rPr lang="en-US" b="1" dirty="0">
                    <a:solidFill>
                      <a:srgbClr val="FF0000"/>
                    </a:solidFill>
                  </a:rPr>
                  <a:t>linearly independent</a:t>
                </a:r>
                <a:r>
                  <a:rPr lang="en-US" dirty="0"/>
                  <a:t> if there does not exist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If a pair of non-zero vectors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</a:t>
                </a:r>
                <a:r>
                  <a:rPr lang="en-US" b="1" dirty="0">
                    <a:solidFill>
                      <a:srgbClr val="FF0000"/>
                    </a:solidFill>
                  </a:rPr>
                  <a:t>orthogonal</a:t>
                </a:r>
                <a:r>
                  <a:rPr lang="en-US" dirty="0"/>
                  <a:t>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then they are linearly independent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6ADE4F-0AD5-4FBE-9B11-FE5AD903FC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3C04E-3552-4F1E-8932-2E7A2EFFA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922E67-33C8-449A-9040-32E1276DB0B6}"/>
              </a:ext>
            </a:extLst>
          </p:cNvPr>
          <p:cNvCxnSpPr>
            <a:cxnSpLocks/>
          </p:cNvCxnSpPr>
          <p:nvPr/>
        </p:nvCxnSpPr>
        <p:spPr>
          <a:xfrm flipH="1" flipV="1">
            <a:off x="3070372" y="4395831"/>
            <a:ext cx="134928" cy="872456"/>
          </a:xfrm>
          <a:prstGeom prst="straightConnector1">
            <a:avLst/>
          </a:prstGeom>
          <a:ln>
            <a:solidFill>
              <a:srgbClr val="FFC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8DA27F6-14A6-4285-9095-431E5DE88BF6}"/>
              </a:ext>
            </a:extLst>
          </p:cNvPr>
          <p:cNvSpPr txBox="1"/>
          <p:nvPr/>
        </p:nvSpPr>
        <p:spPr>
          <a:xfrm>
            <a:off x="3572927" y="5755544"/>
            <a:ext cx="1982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Orthogonal vectors</a:t>
            </a:r>
          </a:p>
        </p:txBody>
      </p:sp>
    </p:spTree>
    <p:extLst>
      <p:ext uri="{BB962C8B-B14F-4D97-AF65-F5344CB8AC3E}">
        <p14:creationId xmlns:p14="http://schemas.microsoft.com/office/powerpoint/2010/main" val="1751480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D7EA-6DC0-46F7-BAF8-C25EAF078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CF8D6F-779C-49A4-B652-BBEF5ACC68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rgbClr val="FF0000"/>
                    </a:solidFill>
                  </a:rPr>
                  <a:t>rank</a:t>
                </a:r>
                <a:r>
                  <a:rPr lang="en-US" dirty="0"/>
                  <a:t> of 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defined to be its number of linearly independent columns (when thought of as column vectors)</a:t>
                </a:r>
              </a:p>
              <a:p>
                <a:endParaRPr lang="en-US" dirty="0"/>
              </a:p>
              <a:p>
                <a:r>
                  <a:rPr lang="en-US" dirty="0"/>
                  <a:t>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can have rank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a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has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then the linear system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has a solution for every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CF8D6F-779C-49A4-B652-BBEF5ACC68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4AFA5-5CA1-48A8-90FA-5D52F682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18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C9ECB-015C-4D30-A20E-116E106DF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Orthonormal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6F2DA0-8616-4C36-A56B-442AECBB7C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 collection of 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is said to be </a:t>
                </a:r>
                <a:r>
                  <a:rPr lang="en-US" b="1" dirty="0">
                    <a:solidFill>
                      <a:srgbClr val="FF0000"/>
                    </a:solidFill>
                  </a:rPr>
                  <a:t>orthonormal </a:t>
                </a:r>
                <a:r>
                  <a:rPr lang="en-US" dirty="0"/>
                  <a:t>if</a:t>
                </a:r>
                <a:endParaRPr lang="en-US" sz="1000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≠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Orthonormal vectors are linearly independent – why?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Any collection of linearly independent 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can be converted into a collection of </a:t>
                </a:r>
                <a:r>
                  <a:rPr lang="en-US" b="1" dirty="0">
                    <a:solidFill>
                      <a:srgbClr val="FF0000"/>
                    </a:solidFill>
                  </a:rPr>
                  <a:t>orthonormal </a:t>
                </a:r>
                <a:r>
                  <a:rPr lang="en-US" dirty="0"/>
                  <a:t>vectors</a:t>
                </a:r>
              </a:p>
              <a:p>
                <a:pPr lvl="1"/>
                <a:endParaRPr lang="en-US" sz="10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6F2DA0-8616-4C36-A56B-442AECBB7C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65838-CDC0-4187-894B-F2574CFE3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973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C9ECB-015C-4D30-A20E-116E106DF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Orthonormal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6F2DA0-8616-4C36-A56B-442AECBB7C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 collection of 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is said to be </a:t>
                </a:r>
                <a:r>
                  <a:rPr lang="en-US" b="1" dirty="0">
                    <a:solidFill>
                      <a:srgbClr val="FF0000"/>
                    </a:solidFill>
                  </a:rPr>
                  <a:t>orthonormal </a:t>
                </a:r>
                <a:r>
                  <a:rPr lang="en-US" dirty="0"/>
                  <a:t>if</a:t>
                </a:r>
                <a:endParaRPr lang="en-US" sz="1000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≠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Any collection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orthonormal vectors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form a </a:t>
                </a:r>
                <a:r>
                  <a:rPr lang="en-US" b="1" dirty="0">
                    <a:solidFill>
                      <a:srgbClr val="FF0000"/>
                    </a:solidFill>
                  </a:rPr>
                  <a:t>basis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(similar to the standard coordinate axes)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Given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can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6F2DA0-8616-4C36-A56B-442AECBB7C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65838-CDC0-4187-894B-F2574CFE3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6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27994</TotalTime>
  <Words>2340</Words>
  <Application>Microsoft Office PowerPoint</Application>
  <PresentationFormat>On-screen Show (4:3)</PresentationFormat>
  <Paragraphs>407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Office Theme</vt:lpstr>
      <vt:lpstr>Custom Design</vt:lpstr>
      <vt:lpstr>Lecture 9: Some Linear Algebra</vt:lpstr>
      <vt:lpstr>Length of Vectors</vt:lpstr>
      <vt:lpstr>Linear Combinations</vt:lpstr>
      <vt:lpstr>Linear Independence</vt:lpstr>
      <vt:lpstr>Linear Independence</vt:lpstr>
      <vt:lpstr>Linear Independence</vt:lpstr>
      <vt:lpstr>Matrix Rank</vt:lpstr>
      <vt:lpstr>Orthonormal Vectors</vt:lpstr>
      <vt:lpstr>Orthonormal Vectors</vt:lpstr>
      <vt:lpstr>Eigenvalues</vt:lpstr>
      <vt:lpstr>Eigenvalues of Symmetric Matrices</vt:lpstr>
      <vt:lpstr>Examples</vt:lpstr>
      <vt:lpstr>Eigen-decomposition</vt:lpstr>
      <vt:lpstr>Eigen-decomposition</vt:lpstr>
      <vt:lpstr>Eigen-decomposition</vt:lpstr>
      <vt:lpstr>Useful Properties of Positive Semidefinite Matrices</vt:lpstr>
      <vt:lpstr>Useful Properties of Positive Semidefinite Matrices</vt:lpstr>
      <vt:lpstr>Useful Properties of Positive Semidefinite Matrices</vt:lpstr>
      <vt:lpstr>Least Square Solutions to Linear Systems</vt:lpstr>
      <vt:lpstr>Least Square Solutions to Linear Systems</vt:lpstr>
      <vt:lpstr>Least Square Solutions to Linear Systems</vt:lpstr>
      <vt:lpstr>Least Square Solutions to Linear Systems</vt:lpstr>
      <vt:lpstr>Least Square Solutions to Linear Systems</vt:lpstr>
      <vt:lpstr>Least Square Solutions to Linear Systems</vt:lpstr>
      <vt:lpstr>Least Square Solutions to Linear Systems</vt:lpstr>
      <vt:lpstr>The Positive Semidefinite Matrices </vt:lpstr>
      <vt:lpstr>Projection on PSD Matrices</vt:lpstr>
      <vt:lpstr>Projection on PSD Matrices</vt:lpstr>
      <vt:lpstr>Projection on PSD Matrices</vt:lpstr>
      <vt:lpstr>Projection on PSD Matrices</vt:lpstr>
      <vt:lpstr>Inner Products for Matrices</vt:lpstr>
      <vt:lpstr>Inner Products for Matrices</vt:lpstr>
      <vt:lpstr>Projection on PSD Matrices</vt:lpstr>
      <vt:lpstr>Projection on PSD Matrices</vt:lpstr>
      <vt:lpstr>Projection on PSD Matrices</vt:lpstr>
      <vt:lpstr>Semidefinite Programming (SDP)</vt:lpstr>
      <vt:lpstr>Semidefinite Programming</vt:lpstr>
      <vt:lpstr>Rayleigh-Ritz Theorem</vt:lpstr>
      <vt:lpstr>Rayleigh-Ritz Theorem</vt:lpstr>
      <vt:lpstr>Computing Eigenvalues</vt:lpstr>
      <vt:lpstr>Power Iteration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lxe072000</dc:creator>
  <cp:lastModifiedBy>Nicholas Ruozzi</cp:lastModifiedBy>
  <cp:revision>387</cp:revision>
  <dcterms:created xsi:type="dcterms:W3CDTF">2011-08-25T15:49:05Z</dcterms:created>
  <dcterms:modified xsi:type="dcterms:W3CDTF">2021-09-28T05:23:39Z</dcterms:modified>
</cp:coreProperties>
</file>