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4" r:id="rId4"/>
    <p:sldId id="265" r:id="rId5"/>
    <p:sldId id="266" r:id="rId6"/>
    <p:sldId id="260" r:id="rId7"/>
    <p:sldId id="263" r:id="rId8"/>
    <p:sldId id="262" r:id="rId9"/>
    <p:sldId id="277" r:id="rId10"/>
    <p:sldId id="278" r:id="rId11"/>
    <p:sldId id="279" r:id="rId12"/>
    <p:sldId id="270" r:id="rId13"/>
    <p:sldId id="28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61" r:id="rId22"/>
    <p:sldId id="26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B927A8-FB11-1E49-A0B3-130D2303EA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5DA040D-78C2-3942-8626-1B8BAF39F9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FDE18E-33C4-AC4E-A8FD-778F636009A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6EA2254-6203-A04F-897D-F186E1B840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FD3E699-A966-9F47-8DCD-23D7051286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91E30A8-646B-AC49-8DAE-CC2F7FB8C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5A0277-EA96-0848-AF74-A391F3F330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3E4DA-3A5D-DF49-B551-D5BE5F516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7F722-BDC3-D54A-8C53-694622288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8E87AF-96BF-F14C-BF38-C42338DD8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DE162-A3AE-5448-A48E-E0085C734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75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774043-9BFE-8548-A4B6-FDFD09EDA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98A875-78F0-0E40-86C8-608FBC47E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7D82C-3D50-D34F-BB58-30263BEB9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990B3-951A-F44F-A066-BC30B061B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5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E807FB-40C5-9D4B-AF9B-51F6A7BEC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0A0FD5-1070-6048-BC8B-49E07283C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7ED6D-EF3C-FD42-AC43-7DA449CE1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7BAAE-1488-2E4B-AE96-0949DE3C9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0E7DE-E67B-F248-A6A4-7340AA362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AE2D10-9554-2745-8D4E-FFD54023A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ACFD47-D0F1-F74F-95E6-5CBE8890A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7AF53-1301-684C-922B-C029E3F96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3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15BB48-A273-6E45-B0A4-E07C00147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6CBE33-10EC-6C46-ABDA-424CE2E50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68421-7A41-164F-BC7A-E5AEA91F4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DDC1B-1BFA-5B40-84EF-843E6475B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5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F0586-0CA5-E944-A6F9-1FAA5026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AF7A7-5424-F946-BFFF-00AE43625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6D3CA-5360-D344-874D-BA8EB8D91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448BD-5E51-8E4F-8FE2-9FE31424B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7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1DAEA-1084-9D44-BF32-27E84B04A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6CD515-4B31-484E-B0FC-1F32DF233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813FA7-D1A9-644E-AFA8-BE3690A4C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917F1-86F7-2C43-A61F-E26BE3960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BF34FE-CEBB-2F48-9C52-9FBAD22E7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CF951C-4A92-E34E-AF02-458472A63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C06ACA-5334-4D42-A984-93B88B63F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F5882-A741-8244-A12C-E4BC3C973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0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2EE1E1-4223-8E4D-805F-8052A7F13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543C22-2E2C-814A-B584-CB1603E6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2F79E6-E340-3C4F-B575-DF8187C29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A7F58-9EB3-CD4C-8778-CD0BD39E6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39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D07D49-6F18-2248-8F34-0513E8304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A61C2-EC65-624C-A676-496DC81CD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889DD-F233-DE47-8A2F-E690CF52B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6909D-E7CF-2F45-9CDE-93E483987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2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DBD3A-C033-3343-A7AF-81260C47F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C76D3-5B97-664E-85AD-93F8B5E80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78111-D3FA-E746-80BE-5A257F6E4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8769B-86BE-4046-9A75-204628E34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8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83A5A1-806C-B84C-8F97-F188977DB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82F3C9-E365-3946-AE1C-8AC5837CB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9B0FC-91FD-DD46-90C3-23F812C6BA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AF06EF-38B8-3B43-9668-C6B102D3E6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1A42C3-E668-494C-AD39-F9287D7F66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272B51-89FA-E14D-823A-5975C0D440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9" descr="utdc95x40">
            <a:extLst>
              <a:ext uri="{FF2B5EF4-FFF2-40B4-BE49-F238E27FC236}">
                <a16:creationId xmlns:a16="http://schemas.microsoft.com/office/drawing/2014/main" id="{69BCB416-8A23-0E4D-AE1B-670E12A2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400"/>
            <a:ext cx="904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>
            <a:extLst>
              <a:ext uri="{FF2B5EF4-FFF2-40B4-BE49-F238E27FC236}">
                <a16:creationId xmlns:a16="http://schemas.microsoft.com/office/drawing/2014/main" id="{9C834456-7F76-9045-844E-902DB83E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04800"/>
            <a:ext cx="8077200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8C508F28-35BE-1A49-AB31-615AB43122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-304800"/>
            <a:ext cx="8991600" cy="1736725"/>
          </a:xfrm>
        </p:spPr>
        <p:txBody>
          <a:bodyPr/>
          <a:lstStyle/>
          <a:p>
            <a:pPr eaLnBrk="1" hangingPunct="1"/>
            <a:r>
              <a:rPr lang="en-US" altLang="en-US" sz="3200" b="1">
                <a:ea typeface="ＭＳ Ｐゴシック" panose="020B0600070205080204" pitchFamily="34" charset="-128"/>
              </a:rPr>
              <a:t>Particle in a </a:t>
            </a:r>
            <a:r>
              <a:rPr lang="ja-JP" altLang="en-US" sz="3200" b="1">
                <a:ea typeface="ＭＳ Ｐゴシック" panose="020B0600070205080204" pitchFamily="34" charset="-128"/>
              </a:rPr>
              <a:t>“</a:t>
            </a:r>
            <a:r>
              <a:rPr lang="en-US" altLang="ja-JP" sz="3200" b="1">
                <a:ea typeface="ＭＳ Ｐゴシック" panose="020B0600070205080204" pitchFamily="34" charset="-128"/>
              </a:rPr>
              <a:t>box</a:t>
            </a:r>
            <a:r>
              <a:rPr lang="ja-JP" altLang="en-US" sz="3200" b="1">
                <a:ea typeface="ＭＳ Ｐゴシック" panose="020B0600070205080204" pitchFamily="34" charset="-128"/>
              </a:rPr>
              <a:t>”</a:t>
            </a:r>
            <a:r>
              <a:rPr lang="en-US" altLang="ja-JP" sz="3200" b="1">
                <a:ea typeface="ＭＳ Ｐゴシック" panose="020B0600070205080204" pitchFamily="34" charset="-128"/>
              </a:rPr>
              <a:t> : Quantum Dots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4338" name="Rectangle 8">
            <a:extLst>
              <a:ext uri="{FF2B5EF4-FFF2-40B4-BE49-F238E27FC236}">
                <a16:creationId xmlns:a16="http://schemas.microsoft.com/office/drawing/2014/main" id="{EFAAC795-04B0-C649-9596-880BA78A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990600"/>
            <a:ext cx="693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CC3300"/>
                </a:solidFill>
              </a:rPr>
              <a:t>The color of light emitted by a semiconductor material is determined by the width of the energy gap separating the conduction and valence energy bands.</a:t>
            </a:r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id="{F26EBB21-0C29-4740-880F-FBB664602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57400"/>
            <a:ext cx="800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663300"/>
                </a:solidFill>
              </a:rPr>
              <a:t>In bulk semiconductors, this gap width is fixed by the identity (</a:t>
            </a:r>
            <a:r>
              <a:rPr lang="en-US" altLang="en-US" sz="2000" b="1" i="1">
                <a:solidFill>
                  <a:srgbClr val="663300"/>
                </a:solidFill>
              </a:rPr>
              <a:t>i.e.</a:t>
            </a:r>
            <a:r>
              <a:rPr lang="en-US" altLang="en-US" sz="2000" b="1">
                <a:solidFill>
                  <a:srgbClr val="663300"/>
                </a:solidFill>
              </a:rPr>
              <a:t> composition) of the material. For example, the band gap energy of bulk CdSe is 1.77 eV at 300 K (infrared).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0792503-E5CE-4143-96C2-3647BD080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CC3300"/>
                </a:solidFill>
              </a:rPr>
              <a:t>If you want a different wavelength of light to be emitted, you need to find a different material.</a:t>
            </a:r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BCEACB73-3BC2-2640-A7BC-1DE54DB367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001000" cy="2133600"/>
          </a:xfrm>
        </p:spPr>
        <p:txBody>
          <a:bodyPr/>
          <a:lstStyle/>
          <a:p>
            <a:pPr algn="l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However, for nanoparticles the size of the particle imposes geometrical constraints on the electrons, which respond by adjusting their energy. This phenomenon is called the quantum size effect.</a:t>
            </a:r>
          </a:p>
        </p:txBody>
      </p:sp>
      <p:pic>
        <p:nvPicPr>
          <p:cNvPr id="14342" name="Picture 2" descr="temp.tiff">
            <a:extLst>
              <a:ext uri="{FF2B5EF4-FFF2-40B4-BE49-F238E27FC236}">
                <a16:creationId xmlns:a16="http://schemas.microsoft.com/office/drawing/2014/main" id="{A9BF77B8-ECC6-F648-842F-EED87462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68863"/>
            <a:ext cx="46482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4">
            <a:extLst>
              <a:ext uri="{FF2B5EF4-FFF2-40B4-BE49-F238E27FC236}">
                <a16:creationId xmlns:a16="http://schemas.microsoft.com/office/drawing/2014/main" id="{419F8F69-1E3F-7042-A978-FB3F93E8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13400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6600"/>
                </a:solidFill>
              </a:rPr>
              <a:t>CdSe quantum dots emit in the visible region under UV illumination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C85DD3-C565-7146-BF65-870B4EA9B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6" t="35938" r="1683" b="37500"/>
          <a:stretch/>
        </p:blipFill>
        <p:spPr>
          <a:xfrm>
            <a:off x="488731" y="5218610"/>
            <a:ext cx="7772400" cy="1258389"/>
          </a:xfrm>
          <a:prstGeom prst="rect">
            <a:avLst/>
          </a:prstGeom>
        </p:spPr>
      </p:pic>
      <p:pic>
        <p:nvPicPr>
          <p:cNvPr id="21506" name="Picture 2" descr="temp.tiff">
            <a:extLst>
              <a:ext uri="{FF2B5EF4-FFF2-40B4-BE49-F238E27FC236}">
                <a16:creationId xmlns:a16="http://schemas.microsoft.com/office/drawing/2014/main" id="{A92E5D63-E4CA-2247-8A8B-56152E46D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850"/>
            <a:ext cx="61737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0EB9C492-D982-144B-B52C-28FFC701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STM image of a monolayer of organic molecules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33D52E3D-A9A7-D747-8588-1376C54F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670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In STM the bias is fixed and the tip is scanned across the sample.</a:t>
            </a:r>
          </a:p>
        </p:txBody>
      </p:sp>
    </p:spTree>
    <p:extLst>
      <p:ext uri="{BB962C8B-B14F-4D97-AF65-F5344CB8AC3E}">
        <p14:creationId xmlns:p14="http://schemas.microsoft.com/office/powerpoint/2010/main" val="26641209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06D42C0-C4C8-5747-A054-E439F30AC1EA}"/>
              </a:ext>
            </a:extLst>
          </p:cNvPr>
          <p:cNvGrpSpPr/>
          <p:nvPr/>
        </p:nvGrpSpPr>
        <p:grpSpPr>
          <a:xfrm>
            <a:off x="457200" y="5181600"/>
            <a:ext cx="7924800" cy="1350169"/>
            <a:chOff x="762000" y="2743200"/>
            <a:chExt cx="8001000" cy="1295400"/>
          </a:xfrm>
        </p:grpSpPr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A0E2515-04C7-0448-A759-A57FBE77E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30" t="35938" r="1685" b="37500"/>
            <a:stretch/>
          </p:blipFill>
          <p:spPr>
            <a:xfrm>
              <a:off x="3048000" y="2743200"/>
              <a:ext cx="5715000" cy="1295400"/>
            </a:xfrm>
            <a:prstGeom prst="rect">
              <a:avLst/>
            </a:prstGeom>
          </p:spPr>
        </p:pic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236A474-7BE5-614D-8CCC-C8925C263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076" t="35938" r="67569" b="37500"/>
            <a:stretch/>
          </p:blipFill>
          <p:spPr>
            <a:xfrm>
              <a:off x="762000" y="2743200"/>
              <a:ext cx="2286000" cy="1295400"/>
            </a:xfrm>
            <a:prstGeom prst="rect">
              <a:avLst/>
            </a:prstGeom>
          </p:spPr>
        </p:pic>
      </p:grpSp>
      <p:pic>
        <p:nvPicPr>
          <p:cNvPr id="21506" name="Picture 2" descr="temp.tiff">
            <a:extLst>
              <a:ext uri="{FF2B5EF4-FFF2-40B4-BE49-F238E27FC236}">
                <a16:creationId xmlns:a16="http://schemas.microsoft.com/office/drawing/2014/main" id="{A92E5D63-E4CA-2247-8A8B-56152E46D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850"/>
            <a:ext cx="61737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0EB9C492-D982-144B-B52C-28FFC701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STM image of a monolayer of organic molecules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33D52E3D-A9A7-D747-8588-1376C54F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670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In STM the bias is fixed and the tip is scanned across the sample.</a:t>
            </a:r>
          </a:p>
        </p:txBody>
      </p:sp>
    </p:spTree>
    <p:extLst>
      <p:ext uri="{BB962C8B-B14F-4D97-AF65-F5344CB8AC3E}">
        <p14:creationId xmlns:p14="http://schemas.microsoft.com/office/powerpoint/2010/main" val="23169012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642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80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414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5929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82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99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.tiff">
            <a:extLst>
              <a:ext uri="{FF2B5EF4-FFF2-40B4-BE49-F238E27FC236}">
                <a16:creationId xmlns:a16="http://schemas.microsoft.com/office/drawing/2014/main" id="{1599C7C5-5CB8-8A4F-86A3-3D0BC12F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18024" r="34092" b="51603"/>
          <a:stretch/>
        </p:blipFill>
        <p:spPr bwMode="auto">
          <a:xfrm>
            <a:off x="1447800" y="1447800"/>
            <a:ext cx="6019800" cy="4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E68090-5389-764F-80F1-848ABF14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2505523">
            <a:off x="3410714" y="2976135"/>
            <a:ext cx="3835143" cy="620928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FBB0A2-899D-744C-84DA-88E1B6F2C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680000">
            <a:off x="3215482" y="2351798"/>
            <a:ext cx="3835143" cy="620928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7247DE-CE66-A74C-B83C-7E0EF7958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2505523">
            <a:off x="2866443" y="3833091"/>
            <a:ext cx="3835143" cy="620928"/>
          </a:xfrm>
          <a:prstGeom prst="rect">
            <a:avLst/>
          </a:prstGeom>
        </p:spPr>
      </p:pic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555C51-0246-9B48-9A12-3820619A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833984">
            <a:off x="2809690" y="3076530"/>
            <a:ext cx="3835143" cy="620928"/>
          </a:xfrm>
          <a:prstGeom prst="rect">
            <a:avLst/>
          </a:prstGeom>
        </p:spPr>
      </p:pic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960EBB-2257-4C48-A965-B0A138AF2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867688">
            <a:off x="2274891" y="4121564"/>
            <a:ext cx="3835143" cy="620928"/>
          </a:xfrm>
          <a:prstGeom prst="rect">
            <a:avLst/>
          </a:prstGeom>
        </p:spPr>
      </p:pic>
      <p:pic>
        <p:nvPicPr>
          <p:cNvPr id="24" name="Picture 2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229090-A204-9F41-822E-5408CA53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076" t="35938" r="1683" b="37500"/>
          <a:stretch/>
        </p:blipFill>
        <p:spPr>
          <a:xfrm rot="12505523">
            <a:off x="2548446" y="4863546"/>
            <a:ext cx="3835143" cy="6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263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545647-D5A3-1849-A172-FFC619A818FD}"/>
              </a:ext>
            </a:extLst>
          </p:cNvPr>
          <p:cNvGrpSpPr/>
          <p:nvPr/>
        </p:nvGrpSpPr>
        <p:grpSpPr>
          <a:xfrm>
            <a:off x="34159" y="304800"/>
            <a:ext cx="7391400" cy="6553200"/>
            <a:chOff x="34159" y="304800"/>
            <a:chExt cx="7391400" cy="6553200"/>
          </a:xfrm>
        </p:grpSpPr>
        <p:pic>
          <p:nvPicPr>
            <p:cNvPr id="11" name="Picture 10" descr="temp.tiff">
              <a:extLst>
                <a:ext uri="{FF2B5EF4-FFF2-40B4-BE49-F238E27FC236}">
                  <a16:creationId xmlns:a16="http://schemas.microsoft.com/office/drawing/2014/main" id="{769D3571-5F60-A740-BD98-0283D527B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352" t="10336" r="28109" b="2200"/>
            <a:stretch/>
          </p:blipFill>
          <p:spPr bwMode="auto">
            <a:xfrm>
              <a:off x="34159" y="304800"/>
              <a:ext cx="7391400" cy="655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A picture containing text, businesscard&#10;&#10;Description automatically generated">
              <a:extLst>
                <a:ext uri="{FF2B5EF4-FFF2-40B4-BE49-F238E27FC236}">
                  <a16:creationId xmlns:a16="http://schemas.microsoft.com/office/drawing/2014/main" id="{46543DCB-E092-C64B-ADEB-84FBA4C3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4450" y="901700"/>
              <a:ext cx="3003550" cy="245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689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temp.tiff">
            <a:extLst>
              <a:ext uri="{FF2B5EF4-FFF2-40B4-BE49-F238E27FC236}">
                <a16:creationId xmlns:a16="http://schemas.microsoft.com/office/drawing/2014/main" id="{6325DF3D-E9DB-8C46-8032-378373660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0"/>
            <a:ext cx="7466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AC3C52-B998-6547-AFBB-BB6106CC7FE9}"/>
              </a:ext>
            </a:extLst>
          </p:cNvPr>
          <p:cNvSpPr/>
          <p:nvPr/>
        </p:nvSpPr>
        <p:spPr>
          <a:xfrm>
            <a:off x="1600200" y="990600"/>
            <a:ext cx="2514600" cy="5867400"/>
          </a:xfrm>
          <a:prstGeom prst="rect">
            <a:avLst/>
          </a:prstGeom>
          <a:solidFill>
            <a:srgbClr val="F6CC66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E575AF-E6E6-B448-BF94-E694D49A63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3733800" cy="1676400"/>
          </a:xfrm>
        </p:spPr>
        <p:txBody>
          <a:bodyPr/>
          <a:lstStyle/>
          <a:p>
            <a:pPr algn="l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Recall that a photon obeys</a:t>
            </a:r>
          </a:p>
          <a:p>
            <a:pPr algn="l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for the relationship between the energy gap and the frequency or wavelength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5D198112-F272-C34B-99DC-BC2A5BB6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14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CC3300"/>
                </a:solidFill>
              </a:rPr>
              <a:t>The quantum size effect can be approximately described by the </a:t>
            </a:r>
            <a:r>
              <a:rPr lang="ja-JP" altLang="en-US" sz="2000" b="1">
                <a:solidFill>
                  <a:srgbClr val="CC3300"/>
                </a:solidFill>
              </a:rPr>
              <a:t>“</a:t>
            </a:r>
            <a:r>
              <a:rPr lang="en-US" altLang="ja-JP" sz="2000" b="1">
                <a:solidFill>
                  <a:srgbClr val="CC3300"/>
                </a:solidFill>
              </a:rPr>
              <a:t>particle in a box</a:t>
            </a:r>
            <a:r>
              <a:rPr lang="ja-JP" altLang="en-US" sz="2000" b="1">
                <a:solidFill>
                  <a:srgbClr val="CC3300"/>
                </a:solidFill>
              </a:rPr>
              <a:t>”</a:t>
            </a:r>
            <a:r>
              <a:rPr lang="en-US" altLang="ja-JP" sz="2000" b="1">
                <a:solidFill>
                  <a:srgbClr val="CC3300"/>
                </a:solidFill>
              </a:rPr>
              <a:t> model. How good is this approximation? </a:t>
            </a:r>
            <a:endParaRPr lang="en-US" altLang="en-US" sz="2000" b="1">
              <a:solidFill>
                <a:srgbClr val="CC3300"/>
              </a:solidFill>
            </a:endParaRPr>
          </a:p>
        </p:txBody>
      </p:sp>
      <p:graphicFrame>
        <p:nvGraphicFramePr>
          <p:cNvPr id="15365" name="Object 2">
            <a:extLst>
              <a:ext uri="{FF2B5EF4-FFF2-40B4-BE49-F238E27FC236}">
                <a16:creationId xmlns:a16="http://schemas.microsoft.com/office/drawing/2014/main" id="{B9DFBF66-F877-1E4C-BEB9-12EABA908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743200"/>
          <a:ext cx="2667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4" imgW="22237700" imgH="4102100" progId="Equation.3">
                  <p:embed/>
                </p:oleObj>
              </mc:Choice>
              <mc:Fallback>
                <p:oleObj name="Equation" r:id="rId4" imgW="22237700" imgH="4102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2667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mp.tiff">
            <a:extLst>
              <a:ext uri="{FF2B5EF4-FFF2-40B4-BE49-F238E27FC236}">
                <a16:creationId xmlns:a16="http://schemas.microsoft.com/office/drawing/2014/main" id="{A92E5D63-E4CA-2247-8A8B-56152E46D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850"/>
            <a:ext cx="61737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5">
            <a:extLst>
              <a:ext uri="{FF2B5EF4-FFF2-40B4-BE49-F238E27FC236}">
                <a16:creationId xmlns:a16="http://schemas.microsoft.com/office/drawing/2014/main" id="{4E4C5ADD-8379-164C-9B1F-D4FFA4911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674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H.S. Lee, S. Iyengar, and I. H. Musselman, Anal. Chem. 2001, 73, 5532-5538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0EB9C492-D982-144B-B52C-28FFC701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STM image of a monolayer of organic molecules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33D52E3D-A9A7-D747-8588-1376C54F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670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In STM the bias is fixed and the tip is scanned across the sample.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4F1587-089F-474C-8244-DD6FED9EA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5"/>
          <a:stretch/>
        </p:blipFill>
        <p:spPr>
          <a:xfrm>
            <a:off x="2895600" y="200065"/>
            <a:ext cx="4461744" cy="4698919"/>
          </a:xfrm>
          <a:prstGeom prst="rect">
            <a:avLst/>
          </a:prstGeom>
        </p:spPr>
      </p:pic>
      <p:pic>
        <p:nvPicPr>
          <p:cNvPr id="21507" name="Picture 3" descr="temp2.tiff">
            <a:extLst>
              <a:ext uri="{FF2B5EF4-FFF2-40B4-BE49-F238E27FC236}">
                <a16:creationId xmlns:a16="http://schemas.microsoft.com/office/drawing/2014/main" id="{2FF1ABB7-2799-7043-81CF-32A916296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/>
          <a:stretch>
            <a:fillRect/>
          </a:stretch>
        </p:blipFill>
        <p:spPr bwMode="auto">
          <a:xfrm>
            <a:off x="0" y="4800600"/>
            <a:ext cx="579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807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35876292-17AB-AB47-BD32-C3D336AB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175"/>
            <a:ext cx="9448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Helvetica" pitchFamily="2" charset="0"/>
              </a:rPr>
              <a:t>STM and STS of single wall carbon nanotubes</a:t>
            </a: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1995E6B5-7819-3942-B92E-84BFC472C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 r="5193" b="1357"/>
          <a:stretch>
            <a:fillRect/>
          </a:stretch>
        </p:blipFill>
        <p:spPr bwMode="auto">
          <a:xfrm>
            <a:off x="76200" y="1130300"/>
            <a:ext cx="6019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9">
            <a:extLst>
              <a:ext uri="{FF2B5EF4-FFF2-40B4-BE49-F238E27FC236}">
                <a16:creationId xmlns:a16="http://schemas.microsoft.com/office/drawing/2014/main" id="{3E3F3977-E355-E24E-B378-D6DD3B80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00200"/>
            <a:ext cx="2743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In STS the tip position is fixed and the bias is scanned.</a:t>
            </a:r>
          </a:p>
        </p:txBody>
      </p:sp>
      <p:sp>
        <p:nvSpPr>
          <p:cNvPr id="22532" name="TextBox 10">
            <a:extLst>
              <a:ext uri="{FF2B5EF4-FFF2-40B4-BE49-F238E27FC236}">
                <a16:creationId xmlns:a16="http://schemas.microsoft.com/office/drawing/2014/main" id="{760CBFA7-31DB-4E42-8622-AE1C721D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Ohmic vs. rectifying behavior: metallic vs. semiconducting nanotube</a:t>
            </a:r>
          </a:p>
        </p:txBody>
      </p:sp>
      <p:sp>
        <p:nvSpPr>
          <p:cNvPr id="22533" name="TextBox 11">
            <a:extLst>
              <a:ext uri="{FF2B5EF4-FFF2-40B4-BE49-F238E27FC236}">
                <a16:creationId xmlns:a16="http://schemas.microsoft.com/office/drawing/2014/main" id="{E90E7F5D-EA21-C347-9B4E-244DFE79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427413"/>
            <a:ext cx="2971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The derivative of the current-voltage (I-V) curve gives the density of states and hence the bandgap for the semiconducting nanotube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temp.tiff">
            <a:extLst>
              <a:ext uri="{FF2B5EF4-FFF2-40B4-BE49-F238E27FC236}">
                <a16:creationId xmlns:a16="http://schemas.microsoft.com/office/drawing/2014/main" id="{C617326E-C829-5845-9571-64132EF06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5"/>
          <a:stretch>
            <a:fillRect/>
          </a:stretch>
        </p:blipFill>
        <p:spPr bwMode="auto">
          <a:xfrm>
            <a:off x="0" y="609600"/>
            <a:ext cx="64008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8">
            <a:extLst>
              <a:ext uri="{FF2B5EF4-FFF2-40B4-BE49-F238E27FC236}">
                <a16:creationId xmlns:a16="http://schemas.microsoft.com/office/drawing/2014/main" id="{DA3C40BE-9BA9-824F-B70D-19B122F3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Dinushi Samarajeewa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temp.tiff">
            <a:extLst>
              <a:ext uri="{FF2B5EF4-FFF2-40B4-BE49-F238E27FC236}">
                <a16:creationId xmlns:a16="http://schemas.microsoft.com/office/drawing/2014/main" id="{2C4E8C97-806A-D74A-9F15-AD372BB9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464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temp2.tiff">
            <a:extLst>
              <a:ext uri="{FF2B5EF4-FFF2-40B4-BE49-F238E27FC236}">
                <a16:creationId xmlns:a16="http://schemas.microsoft.com/office/drawing/2014/main" id="{FC023618-1C16-994C-AA78-C30360973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44976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temp.tiff">
            <a:extLst>
              <a:ext uri="{FF2B5EF4-FFF2-40B4-BE49-F238E27FC236}">
                <a16:creationId xmlns:a16="http://schemas.microsoft.com/office/drawing/2014/main" id="{6AFE3D47-7BD9-2D44-8619-30BCC1490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temp.tiff">
            <a:extLst>
              <a:ext uri="{FF2B5EF4-FFF2-40B4-BE49-F238E27FC236}">
                <a16:creationId xmlns:a16="http://schemas.microsoft.com/office/drawing/2014/main" id="{FC7450C4-61A5-A74C-B770-F00648037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057400"/>
            <a:ext cx="46593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temp.tiff">
            <a:extLst>
              <a:ext uri="{FF2B5EF4-FFF2-40B4-BE49-F238E27FC236}">
                <a16:creationId xmlns:a16="http://schemas.microsoft.com/office/drawing/2014/main" id="{E7C83A1E-406C-5442-9124-394CB936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5" descr="temp.tiff">
            <a:extLst>
              <a:ext uri="{FF2B5EF4-FFF2-40B4-BE49-F238E27FC236}">
                <a16:creationId xmlns:a16="http://schemas.microsoft.com/office/drawing/2014/main" id="{65055E43-649E-DB40-9DCC-17EC71CB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21050"/>
            <a:ext cx="51054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temp.tiff">
            <a:extLst>
              <a:ext uri="{FF2B5EF4-FFF2-40B4-BE49-F238E27FC236}">
                <a16:creationId xmlns:a16="http://schemas.microsoft.com/office/drawing/2014/main" id="{29C2E4E9-E186-5943-BAAC-2AFB3A79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97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temp.tiff">
            <a:extLst>
              <a:ext uri="{FF2B5EF4-FFF2-40B4-BE49-F238E27FC236}">
                <a16:creationId xmlns:a16="http://schemas.microsoft.com/office/drawing/2014/main" id="{BFD9DA6F-4E2A-F94A-9779-81480F99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54864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temp.tiff">
            <a:extLst>
              <a:ext uri="{FF2B5EF4-FFF2-40B4-BE49-F238E27FC236}">
                <a16:creationId xmlns:a16="http://schemas.microsoft.com/office/drawing/2014/main" id="{C363D9B7-3AA3-BF48-B6B4-5A1B36529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888"/>
            <a:ext cx="5791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>
            <a:extLst>
              <a:ext uri="{FF2B5EF4-FFF2-40B4-BE49-F238E27FC236}">
                <a16:creationId xmlns:a16="http://schemas.microsoft.com/office/drawing/2014/main" id="{BA4B505A-5974-4947-885A-E5187C0F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572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CdSe quantum dots emit in the visible region under UV illumination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FE356F2C-9F8E-2348-9346-25414091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4800"/>
            <a:ext cx="8763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00">
                <a:solidFill>
                  <a:schemeClr val="tx2"/>
                </a:solidFill>
                <a:latin typeface="Helvetica" pitchFamily="2" charset="0"/>
              </a:rPr>
              <a:t>Scanning tunneling microscopy &amp; spectroscopy (STM/ STS)</a:t>
            </a:r>
          </a:p>
        </p:txBody>
      </p:sp>
      <p:pic>
        <p:nvPicPr>
          <p:cNvPr id="19458" name="Picture 13" descr="temp.tiff">
            <a:extLst>
              <a:ext uri="{FF2B5EF4-FFF2-40B4-BE49-F238E27FC236}">
                <a16:creationId xmlns:a16="http://schemas.microsoft.com/office/drawing/2014/main" id="{C4FF78A3-E70B-F049-B848-E2A41965D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32845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5">
            <a:extLst>
              <a:ext uri="{FF2B5EF4-FFF2-40B4-BE49-F238E27FC236}">
                <a16:creationId xmlns:a16="http://schemas.microsoft.com/office/drawing/2014/main" id="{65656693-18D4-264C-8CAE-1DD7883D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118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Particle in a box</a:t>
            </a:r>
          </a:p>
        </p:txBody>
      </p:sp>
      <p:sp>
        <p:nvSpPr>
          <p:cNvPr id="19460" name="TextBox 16">
            <a:extLst>
              <a:ext uri="{FF2B5EF4-FFF2-40B4-BE49-F238E27FC236}">
                <a16:creationId xmlns:a16="http://schemas.microsoft.com/office/drawing/2014/main" id="{A19E22CF-CABA-C548-9BA2-156482E4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118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Particle in a box</a:t>
            </a:r>
          </a:p>
        </p:txBody>
      </p:sp>
      <p:sp>
        <p:nvSpPr>
          <p:cNvPr id="19461" name="TextBox 17">
            <a:extLst>
              <a:ext uri="{FF2B5EF4-FFF2-40B4-BE49-F238E27FC236}">
                <a16:creationId xmlns:a16="http://schemas.microsoft.com/office/drawing/2014/main" id="{B9F1AFE2-F036-6744-9FDF-0D29CD17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3246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barrier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0B76E7-DB55-774E-8590-1F41F12485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011069" y="6361906"/>
            <a:ext cx="838200" cy="15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6E3747-338D-034B-B643-C94443E1CE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60382" y="6361906"/>
            <a:ext cx="838200" cy="158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4" name="Picture 14" descr="temp2.tiff">
            <a:extLst>
              <a:ext uri="{FF2B5EF4-FFF2-40B4-BE49-F238E27FC236}">
                <a16:creationId xmlns:a16="http://schemas.microsoft.com/office/drawing/2014/main" id="{DE06D313-AA38-0644-BD51-F1C469DC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720725"/>
            <a:ext cx="4214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26">
            <a:extLst>
              <a:ext uri="{FF2B5EF4-FFF2-40B4-BE49-F238E27FC236}">
                <a16:creationId xmlns:a16="http://schemas.microsoft.com/office/drawing/2014/main" id="{AC835979-8E69-8C4D-836F-C01CCBF35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63613"/>
            <a:ext cx="152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Platinum-iridium tip [</a:t>
            </a:r>
            <a:r>
              <a:rPr lang="en-US" altLang="en-US" sz="1200"/>
              <a:t>80/20, Pt does not oxidize (noble metal), Ir for strength</a:t>
            </a:r>
            <a:r>
              <a:rPr lang="en-US" altLang="en-US" sz="1400"/>
              <a:t>]</a:t>
            </a:r>
          </a:p>
        </p:txBody>
      </p:sp>
      <p:sp>
        <p:nvSpPr>
          <p:cNvPr id="19466" name="TextBox 27">
            <a:extLst>
              <a:ext uri="{FF2B5EF4-FFF2-40B4-BE49-F238E27FC236}">
                <a16:creationId xmlns:a16="http://schemas.microsoft.com/office/drawing/2014/main" id="{D8591CD9-181E-644E-8EE1-7FD11647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371725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Substrate: gold-coated mica</a:t>
            </a:r>
          </a:p>
        </p:txBody>
      </p:sp>
      <p:sp>
        <p:nvSpPr>
          <p:cNvPr id="19467" name="TextBox 28">
            <a:extLst>
              <a:ext uri="{FF2B5EF4-FFF2-40B4-BE49-F238E27FC236}">
                <a16:creationId xmlns:a16="http://schemas.microsoft.com/office/drawing/2014/main" id="{D9E4BA23-44BD-B74A-8D0E-963DB796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973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50 to 250 mV potential difference (bias)</a:t>
            </a:r>
          </a:p>
        </p:txBody>
      </p:sp>
      <p:sp>
        <p:nvSpPr>
          <p:cNvPr id="19468" name="TextBox 29">
            <a:extLst>
              <a:ext uri="{FF2B5EF4-FFF2-40B4-BE49-F238E27FC236}">
                <a16:creationId xmlns:a16="http://schemas.microsoft.com/office/drawing/2014/main" id="{5A72CAB3-660C-2D43-BE4F-4B4DA68C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Current flows due to applied bias</a:t>
            </a:r>
          </a:p>
        </p:txBody>
      </p:sp>
      <p:sp>
        <p:nvSpPr>
          <p:cNvPr id="19469" name="TextBox 30">
            <a:extLst>
              <a:ext uri="{FF2B5EF4-FFF2-40B4-BE49-F238E27FC236}">
                <a16:creationId xmlns:a16="http://schemas.microsoft.com/office/drawing/2014/main" id="{FED1271B-C1C1-394A-B1AD-DCB9917F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Tunneling current:</a:t>
            </a:r>
          </a:p>
        </p:txBody>
      </p:sp>
      <p:graphicFrame>
        <p:nvGraphicFramePr>
          <p:cNvPr id="19470" name="Object 2">
            <a:extLst>
              <a:ext uri="{FF2B5EF4-FFF2-40B4-BE49-F238E27FC236}">
                <a16:creationId xmlns:a16="http://schemas.microsoft.com/office/drawing/2014/main" id="{019ADD5A-C59F-2E46-962D-2A414553C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2825" y="4851400"/>
          <a:ext cx="11461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5" imgW="482600" imgH="203200" progId="Equation.3">
                  <p:embed/>
                </p:oleObj>
              </mc:Choice>
              <mc:Fallback>
                <p:oleObj name="Equation" r:id="rId5" imgW="4826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4851400"/>
                        <a:ext cx="11461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Box 32">
            <a:extLst>
              <a:ext uri="{FF2B5EF4-FFF2-40B4-BE49-F238E27FC236}">
                <a16:creationId xmlns:a16="http://schemas.microsoft.com/office/drawing/2014/main" id="{8743DA0A-61C1-8349-8E81-96118BE6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102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Positive bias: sample is positive, hence probe LUMO of sample</a:t>
            </a:r>
          </a:p>
        </p:txBody>
      </p:sp>
      <p:sp>
        <p:nvSpPr>
          <p:cNvPr id="19472" name="TextBox 33">
            <a:extLst>
              <a:ext uri="{FF2B5EF4-FFF2-40B4-BE49-F238E27FC236}">
                <a16:creationId xmlns:a16="http://schemas.microsoft.com/office/drawing/2014/main" id="{E3549680-28CC-5F49-908B-464780248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/>
              <a:t>Negative bias: sample is negative, hence probe HOMO of sample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temp2.tiff">
            <a:extLst>
              <a:ext uri="{FF2B5EF4-FFF2-40B4-BE49-F238E27FC236}">
                <a16:creationId xmlns:a16="http://schemas.microsoft.com/office/drawing/2014/main" id="{FC9FC056-D460-AE41-9FC7-52E53EBEA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0"/>
            <a:ext cx="509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temp.tiff">
            <a:extLst>
              <a:ext uri="{FF2B5EF4-FFF2-40B4-BE49-F238E27FC236}">
                <a16:creationId xmlns:a16="http://schemas.microsoft.com/office/drawing/2014/main" id="{45F4D646-15AC-784C-8F46-9338F1C6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850"/>
            <a:ext cx="61737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3" descr="temp2.tiff">
            <a:extLst>
              <a:ext uri="{FF2B5EF4-FFF2-40B4-BE49-F238E27FC236}">
                <a16:creationId xmlns:a16="http://schemas.microsoft.com/office/drawing/2014/main" id="{E892F656-69FF-E349-AD04-02E41A70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/>
          <a:stretch>
            <a:fillRect/>
          </a:stretch>
        </p:blipFill>
        <p:spPr bwMode="auto">
          <a:xfrm>
            <a:off x="0" y="4800600"/>
            <a:ext cx="579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>
            <a:extLst>
              <a:ext uri="{FF2B5EF4-FFF2-40B4-BE49-F238E27FC236}">
                <a16:creationId xmlns:a16="http://schemas.microsoft.com/office/drawing/2014/main" id="{B7417276-E7FB-5A4D-AE9A-E94FCF562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674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H.S. Lee, S. Iyengar, and I. H. Musselman, Anal. Chem. 2001, 73, 5532-5538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5380C37-2704-AE4F-837C-134DA7D0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STM image of a monolayer of organic molecules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7F5FF6B1-428D-D449-AC31-1547C2BF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670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In STM the bias is fixed and the tip is scanned across the sample.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mp.tiff">
            <a:extLst>
              <a:ext uri="{FF2B5EF4-FFF2-40B4-BE49-F238E27FC236}">
                <a16:creationId xmlns:a16="http://schemas.microsoft.com/office/drawing/2014/main" id="{A92E5D63-E4CA-2247-8A8B-56152E46D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9850"/>
            <a:ext cx="61737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0EB9C492-D982-144B-B52C-28FFC701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CC3300"/>
                </a:solidFill>
              </a:rPr>
              <a:t>STM image of a monolayer of organic molecules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33D52E3D-A9A7-D747-8588-1376C54F9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67075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In STM the bias is fixed and the tip is scanned across the sample.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7A525E-6664-CB44-B827-384A3B9C4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1" t="35938" r="1684" b="37500"/>
          <a:stretch/>
        </p:blipFill>
        <p:spPr>
          <a:xfrm>
            <a:off x="457200" y="5181600"/>
            <a:ext cx="7772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95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497</Words>
  <Application>Microsoft Macintosh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Helvetica</vt:lpstr>
      <vt:lpstr>Default Design</vt:lpstr>
      <vt:lpstr>Microsoft Equation</vt:lpstr>
      <vt:lpstr>Particle in a “box” : Quantum Dots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mapping</dc:title>
  <dc:creator>lrsm</dc:creator>
  <cp:lastModifiedBy>Nielsen, Steven</cp:lastModifiedBy>
  <cp:revision>88</cp:revision>
  <dcterms:created xsi:type="dcterms:W3CDTF">2009-01-30T14:01:52Z</dcterms:created>
  <dcterms:modified xsi:type="dcterms:W3CDTF">2022-09-08T17:15:35Z</dcterms:modified>
</cp:coreProperties>
</file>