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Microsoft_Equation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332" r:id="rId2"/>
    <p:sldId id="333" r:id="rId3"/>
    <p:sldId id="334" r:id="rId4"/>
    <p:sldId id="335" r:id="rId5"/>
    <p:sldId id="336" r:id="rId6"/>
    <p:sldId id="337" r:id="rId7"/>
    <p:sldId id="338" r:id="rId8"/>
    <p:sldId id="292" r:id="rId9"/>
    <p:sldId id="339" r:id="rId10"/>
    <p:sldId id="369" r:id="rId11"/>
    <p:sldId id="340" r:id="rId12"/>
    <p:sldId id="341" r:id="rId13"/>
    <p:sldId id="342" r:id="rId14"/>
    <p:sldId id="343" r:id="rId15"/>
    <p:sldId id="344" r:id="rId16"/>
    <p:sldId id="345" r:id="rId17"/>
    <p:sldId id="346" r:id="rId18"/>
    <p:sldId id="347" r:id="rId19"/>
    <p:sldId id="348" r:id="rId20"/>
    <p:sldId id="362" r:id="rId21"/>
    <p:sldId id="288" r:id="rId22"/>
    <p:sldId id="363" r:id="rId23"/>
    <p:sldId id="308" r:id="rId24"/>
    <p:sldId id="313" r:id="rId25"/>
    <p:sldId id="309" r:id="rId26"/>
    <p:sldId id="310" r:id="rId27"/>
    <p:sldId id="311" r:id="rId28"/>
    <p:sldId id="312" r:id="rId29"/>
    <p:sldId id="314" r:id="rId30"/>
    <p:sldId id="315" r:id="rId31"/>
    <p:sldId id="317" r:id="rId32"/>
    <p:sldId id="318" r:id="rId33"/>
    <p:sldId id="319" r:id="rId34"/>
    <p:sldId id="379" r:id="rId35"/>
    <p:sldId id="380" r:id="rId36"/>
    <p:sldId id="320" r:id="rId37"/>
    <p:sldId id="325" r:id="rId38"/>
    <p:sldId id="321" r:id="rId39"/>
    <p:sldId id="326" r:id="rId40"/>
    <p:sldId id="328" r:id="rId41"/>
    <p:sldId id="329" r:id="rId42"/>
    <p:sldId id="327" r:id="rId43"/>
    <p:sldId id="364" r:id="rId44"/>
    <p:sldId id="365" r:id="rId45"/>
    <p:sldId id="366" r:id="rId46"/>
    <p:sldId id="367" r:id="rId47"/>
    <p:sldId id="368" r:id="rId48"/>
    <p:sldId id="370" r:id="rId49"/>
    <p:sldId id="371" r:id="rId50"/>
    <p:sldId id="372" r:id="rId51"/>
    <p:sldId id="373" r:id="rId52"/>
    <p:sldId id="374" r:id="rId53"/>
    <p:sldId id="375" r:id="rId54"/>
    <p:sldId id="376" r:id="rId55"/>
    <p:sldId id="377"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CD10"/>
    <a:srgbClr val="41FD0A"/>
    <a:srgbClr val="006600"/>
    <a:srgbClr val="008000"/>
    <a:srgbClr val="663300"/>
    <a:srgbClr val="FF9900"/>
    <a:srgbClr val="C5EDFF"/>
    <a:srgbClr val="00F900"/>
    <a:srgbClr val="FFD572"/>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1135" autoAdjust="0"/>
  </p:normalViewPr>
  <p:slideViewPr>
    <p:cSldViewPr>
      <p:cViewPr>
        <p:scale>
          <a:sx n="90" d="100"/>
          <a:sy n="90" d="100"/>
        </p:scale>
        <p:origin x="-1584" y="-208"/>
      </p:cViewPr>
      <p:guideLst>
        <p:guide orient="horz" pos="2160"/>
        <p:guide pos="2880"/>
      </p:guideLst>
    </p:cSldViewPr>
  </p:slideViewPr>
  <p:notesTextViewPr>
    <p:cViewPr>
      <p:scale>
        <a:sx n="100" d="100"/>
        <a:sy n="100" d="100"/>
      </p:scale>
      <p:origin x="0" y="0"/>
    </p:cViewPr>
  </p:notesTextViewPr>
  <p:sorterViewPr>
    <p:cViewPr>
      <p:scale>
        <a:sx n="161" d="100"/>
        <a:sy n="16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 Id="rId2" Type="http://schemas.openxmlformats.org/officeDocument/2006/relationships/image" Target="../media/image43.emf"/><Relationship Id="rId3"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33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571E5FC-CC3C-CA43-BA34-B81436CD9EF9}" type="slidenum">
              <a:rPr lang="en-US"/>
              <a:pPr/>
              <a:t>‹#›</a:t>
            </a:fld>
            <a:endParaRPr lang="en-US"/>
          </a:p>
        </p:txBody>
      </p:sp>
    </p:spTree>
    <p:extLst>
      <p:ext uri="{BB962C8B-B14F-4D97-AF65-F5344CB8AC3E}">
        <p14:creationId xmlns:p14="http://schemas.microsoft.com/office/powerpoint/2010/main" val="2571738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41FDD6-3E28-B04D-A49A-EFD26E431D4B}" type="slidenum">
              <a:rPr lang="en-US"/>
              <a:pPr/>
              <a:t>‹#›</a:t>
            </a:fld>
            <a:endParaRPr lang="en-US"/>
          </a:p>
        </p:txBody>
      </p:sp>
    </p:spTree>
    <p:extLst>
      <p:ext uri="{BB962C8B-B14F-4D97-AF65-F5344CB8AC3E}">
        <p14:creationId xmlns:p14="http://schemas.microsoft.com/office/powerpoint/2010/main" val="909628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BEBE64A-D556-434B-975C-34C2CB24EE21}" type="slidenum">
              <a:rPr lang="en-US"/>
              <a:pPr/>
              <a:t>‹#›</a:t>
            </a:fld>
            <a:endParaRPr lang="en-US"/>
          </a:p>
        </p:txBody>
      </p:sp>
    </p:spTree>
    <p:extLst>
      <p:ext uri="{BB962C8B-B14F-4D97-AF65-F5344CB8AC3E}">
        <p14:creationId xmlns:p14="http://schemas.microsoft.com/office/powerpoint/2010/main" val="1822595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88E746-0AE1-9548-B685-1510A9762C50}" type="slidenum">
              <a:rPr lang="en-US"/>
              <a:pPr/>
              <a:t>‹#›</a:t>
            </a:fld>
            <a:endParaRPr lang="en-US"/>
          </a:p>
        </p:txBody>
      </p:sp>
    </p:spTree>
    <p:extLst>
      <p:ext uri="{BB962C8B-B14F-4D97-AF65-F5344CB8AC3E}">
        <p14:creationId xmlns:p14="http://schemas.microsoft.com/office/powerpoint/2010/main" val="5552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2A3A1D-0477-054A-9066-440BDBEA323B}" type="slidenum">
              <a:rPr lang="en-US"/>
              <a:pPr/>
              <a:t>‹#›</a:t>
            </a:fld>
            <a:endParaRPr lang="en-US"/>
          </a:p>
        </p:txBody>
      </p:sp>
    </p:spTree>
    <p:extLst>
      <p:ext uri="{BB962C8B-B14F-4D97-AF65-F5344CB8AC3E}">
        <p14:creationId xmlns:p14="http://schemas.microsoft.com/office/powerpoint/2010/main" val="165634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B3A7CD9-0444-D24D-BC64-2673F3BBC06F}" type="slidenum">
              <a:rPr lang="en-US"/>
              <a:pPr/>
              <a:t>‹#›</a:t>
            </a:fld>
            <a:endParaRPr lang="en-US"/>
          </a:p>
        </p:txBody>
      </p:sp>
    </p:spTree>
    <p:extLst>
      <p:ext uri="{BB962C8B-B14F-4D97-AF65-F5344CB8AC3E}">
        <p14:creationId xmlns:p14="http://schemas.microsoft.com/office/powerpoint/2010/main" val="109309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ABF5B0C-F2EB-5146-A036-CB99A7A39C3C}" type="slidenum">
              <a:rPr lang="en-US"/>
              <a:pPr/>
              <a:t>‹#›</a:t>
            </a:fld>
            <a:endParaRPr lang="en-US"/>
          </a:p>
        </p:txBody>
      </p:sp>
    </p:spTree>
    <p:extLst>
      <p:ext uri="{BB962C8B-B14F-4D97-AF65-F5344CB8AC3E}">
        <p14:creationId xmlns:p14="http://schemas.microsoft.com/office/powerpoint/2010/main" val="2900050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8BEEE54-2E35-1B46-A3F6-825ED05DD3F3}" type="slidenum">
              <a:rPr lang="en-US"/>
              <a:pPr/>
              <a:t>‹#›</a:t>
            </a:fld>
            <a:endParaRPr lang="en-US"/>
          </a:p>
        </p:txBody>
      </p:sp>
    </p:spTree>
    <p:extLst>
      <p:ext uri="{BB962C8B-B14F-4D97-AF65-F5344CB8AC3E}">
        <p14:creationId xmlns:p14="http://schemas.microsoft.com/office/powerpoint/2010/main" val="4238146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F3166D4-927C-7E47-995D-F0B362F76922}" type="slidenum">
              <a:rPr lang="en-US"/>
              <a:pPr/>
              <a:t>‹#›</a:t>
            </a:fld>
            <a:endParaRPr lang="en-US"/>
          </a:p>
        </p:txBody>
      </p:sp>
    </p:spTree>
    <p:extLst>
      <p:ext uri="{BB962C8B-B14F-4D97-AF65-F5344CB8AC3E}">
        <p14:creationId xmlns:p14="http://schemas.microsoft.com/office/powerpoint/2010/main" val="399911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0F336B9-CFCD-C84E-B9A3-DEE868AC14BA}" type="slidenum">
              <a:rPr lang="en-US"/>
              <a:pPr/>
              <a:t>‹#›</a:t>
            </a:fld>
            <a:endParaRPr lang="en-US"/>
          </a:p>
        </p:txBody>
      </p:sp>
    </p:spTree>
    <p:extLst>
      <p:ext uri="{BB962C8B-B14F-4D97-AF65-F5344CB8AC3E}">
        <p14:creationId xmlns:p14="http://schemas.microsoft.com/office/powerpoint/2010/main" val="347056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D9DD969-3432-3D44-9B84-9AFCAC9F7097}" type="slidenum">
              <a:rPr lang="en-US"/>
              <a:pPr/>
              <a:t>‹#›</a:t>
            </a:fld>
            <a:endParaRPr lang="en-US"/>
          </a:p>
        </p:txBody>
      </p:sp>
    </p:spTree>
    <p:extLst>
      <p:ext uri="{BB962C8B-B14F-4D97-AF65-F5344CB8AC3E}">
        <p14:creationId xmlns:p14="http://schemas.microsoft.com/office/powerpoint/2010/main" val="189703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1C2400E-63C4-A843-B1BC-E9D61A08BA8B}" type="slidenum">
              <a:rPr lang="en-US"/>
              <a:pPr/>
              <a:t>‹#›</a:t>
            </a:fld>
            <a:endParaRPr lang="en-US"/>
          </a:p>
        </p:txBody>
      </p:sp>
    </p:spTree>
    <p:extLst>
      <p:ext uri="{BB962C8B-B14F-4D97-AF65-F5344CB8AC3E}">
        <p14:creationId xmlns:p14="http://schemas.microsoft.com/office/powerpoint/2010/main" val="20109746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FEDD65A-CBE3-AA46-8A33-FC9534B7B08D}" type="slidenum">
              <a:rPr lang="en-US"/>
              <a:pPr/>
              <a:t>‹#›</a:t>
            </a:fld>
            <a:endParaRPr lang="en-US"/>
          </a:p>
        </p:txBody>
      </p:sp>
      <p:pic>
        <p:nvPicPr>
          <p:cNvPr id="1031" name="Picture 9" descr="utdc95x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925" y="152400"/>
            <a:ext cx="904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Line 10"/>
          <p:cNvSpPr>
            <a:spLocks noChangeShapeType="1"/>
          </p:cNvSpPr>
          <p:nvPr/>
        </p:nvSpPr>
        <p:spPr bwMode="auto">
          <a:xfrm>
            <a:off x="1066800" y="304800"/>
            <a:ext cx="8077200" cy="0"/>
          </a:xfrm>
          <a:prstGeom prst="line">
            <a:avLst/>
          </a:prstGeom>
          <a:noFill/>
          <a:ln w="38100" cmpd="dbl">
            <a:solidFill>
              <a:srgbClr val="008000"/>
            </a:solidFill>
            <a:round/>
            <a:headEnd/>
            <a:tailEnd/>
          </a:ln>
          <a:effectLst/>
        </p:spPr>
        <p:txBody>
          <a:bodyPr/>
          <a:lstStyle/>
          <a:p>
            <a:pPr>
              <a:defRPr/>
            </a:pPr>
            <a:endParaRPr lang="en-US">
              <a:latin typeface="Arial" pitchFamily="-65"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rgbClr val="CC3300"/>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rgbClr val="CC3300"/>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rgbClr val="CC3300"/>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rgbClr val="CC3300"/>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rgbClr val="CC3300"/>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rgbClr val="CC3300"/>
          </a:solidFill>
          <a:latin typeface="Arial" pitchFamily="-65" charset="0"/>
        </a:defRPr>
      </a:lvl6pPr>
      <a:lvl7pPr marL="914400" algn="ctr" rtl="0" fontAlgn="base">
        <a:spcBef>
          <a:spcPct val="0"/>
        </a:spcBef>
        <a:spcAft>
          <a:spcPct val="0"/>
        </a:spcAft>
        <a:defRPr sz="4400">
          <a:solidFill>
            <a:srgbClr val="CC3300"/>
          </a:solidFill>
          <a:latin typeface="Arial" pitchFamily="-65" charset="0"/>
        </a:defRPr>
      </a:lvl7pPr>
      <a:lvl8pPr marL="1371600" algn="ctr" rtl="0" fontAlgn="base">
        <a:spcBef>
          <a:spcPct val="0"/>
        </a:spcBef>
        <a:spcAft>
          <a:spcPct val="0"/>
        </a:spcAft>
        <a:defRPr sz="4400">
          <a:solidFill>
            <a:srgbClr val="CC3300"/>
          </a:solidFill>
          <a:latin typeface="Arial" pitchFamily="-65" charset="0"/>
        </a:defRPr>
      </a:lvl8pPr>
      <a:lvl9pPr marL="1828800" algn="ctr" rtl="0" fontAlgn="base">
        <a:spcBef>
          <a:spcPct val="0"/>
        </a:spcBef>
        <a:spcAft>
          <a:spcPct val="0"/>
        </a:spcAft>
        <a:defRPr sz="4400">
          <a:solidFill>
            <a:srgbClr val="CC3300"/>
          </a:solidFill>
          <a:latin typeface="Arial" pitchFamily="-65" charset="0"/>
        </a:defRPr>
      </a:lvl9pPr>
    </p:titleStyle>
    <p:bodyStyle>
      <a:lvl1pPr marL="342900" indent="-342900" algn="l" rtl="0" eaLnBrk="0" fontAlgn="base" hangingPunct="0">
        <a:spcBef>
          <a:spcPct val="20000"/>
        </a:spcBef>
        <a:spcAft>
          <a:spcPct val="0"/>
        </a:spcAft>
        <a:buChar char="•"/>
        <a:defRPr sz="3200">
          <a:solidFill>
            <a:srgbClr val="663300"/>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rgbClr val="663300"/>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rgbClr val="663300"/>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rgbClr val="663300"/>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rgbClr val="663300"/>
          </a:solidFill>
          <a:latin typeface="+mn-lt"/>
          <a:ea typeface="ＭＳ Ｐゴシック" pitchFamily="-65" charset="-128"/>
        </a:defRPr>
      </a:lvl5pPr>
      <a:lvl6pPr marL="2514600" indent="-228600" algn="l" rtl="0" fontAlgn="base">
        <a:spcBef>
          <a:spcPct val="20000"/>
        </a:spcBef>
        <a:spcAft>
          <a:spcPct val="0"/>
        </a:spcAft>
        <a:buChar char="»"/>
        <a:defRPr sz="2000">
          <a:solidFill>
            <a:srgbClr val="663300"/>
          </a:solidFill>
          <a:latin typeface="+mn-lt"/>
          <a:ea typeface="ＭＳ Ｐゴシック" pitchFamily="-65" charset="-128"/>
        </a:defRPr>
      </a:lvl6pPr>
      <a:lvl7pPr marL="2971800" indent="-228600" algn="l" rtl="0" fontAlgn="base">
        <a:spcBef>
          <a:spcPct val="20000"/>
        </a:spcBef>
        <a:spcAft>
          <a:spcPct val="0"/>
        </a:spcAft>
        <a:buChar char="»"/>
        <a:defRPr sz="2000">
          <a:solidFill>
            <a:srgbClr val="663300"/>
          </a:solidFill>
          <a:latin typeface="+mn-lt"/>
          <a:ea typeface="ＭＳ Ｐゴシック" pitchFamily="-65" charset="-128"/>
        </a:defRPr>
      </a:lvl7pPr>
      <a:lvl8pPr marL="3429000" indent="-228600" algn="l" rtl="0" fontAlgn="base">
        <a:spcBef>
          <a:spcPct val="20000"/>
        </a:spcBef>
        <a:spcAft>
          <a:spcPct val="0"/>
        </a:spcAft>
        <a:buChar char="»"/>
        <a:defRPr sz="2000">
          <a:solidFill>
            <a:srgbClr val="663300"/>
          </a:solidFill>
          <a:latin typeface="+mn-lt"/>
          <a:ea typeface="ＭＳ Ｐゴシック" pitchFamily="-65" charset="-128"/>
        </a:defRPr>
      </a:lvl8pPr>
      <a:lvl9pPr marL="3886200" indent="-228600" algn="l" rtl="0" fontAlgn="base">
        <a:spcBef>
          <a:spcPct val="20000"/>
        </a:spcBef>
        <a:spcAft>
          <a:spcPct val="0"/>
        </a:spcAft>
        <a:buChar char="»"/>
        <a:defRPr sz="2000">
          <a:solidFill>
            <a:srgbClr val="663300"/>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oleObject" Target="../embeddings/oleObject1.bin"/><Relationship Id="rId5"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tif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tif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2.emf"/><Relationship Id="rId5" Type="http://schemas.openxmlformats.org/officeDocument/2006/relationships/oleObject" Target="../embeddings/oleObject3.bin"/><Relationship Id="rId6" Type="http://schemas.openxmlformats.org/officeDocument/2006/relationships/image" Target="../media/image43.emf"/><Relationship Id="rId7" Type="http://schemas.openxmlformats.org/officeDocument/2006/relationships/oleObject" Target="../embeddings/Microsoft_Equation1.bin"/><Relationship Id="rId8" Type="http://schemas.openxmlformats.org/officeDocument/2006/relationships/image" Target="../media/image44.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838200" y="-346075"/>
            <a:ext cx="7696200" cy="2117725"/>
          </a:xfrm>
        </p:spPr>
        <p:txBody>
          <a:bodyPr/>
          <a:lstStyle/>
          <a:p>
            <a:pPr eaLnBrk="1" hangingPunct="1"/>
            <a:r>
              <a:rPr lang="en-US" sz="3200" b="1">
                <a:latin typeface="Arial" charset="0"/>
                <a:ea typeface="ＭＳ Ｐゴシック" charset="0"/>
                <a:cs typeface="ＭＳ Ｐゴシック" charset="0"/>
              </a:rPr>
              <a:t>Quantum Mechanics: </a:t>
            </a:r>
            <a:br>
              <a:rPr lang="en-US" sz="3200" b="1">
                <a:latin typeface="Arial" charset="0"/>
                <a:ea typeface="ＭＳ Ｐゴシック" charset="0"/>
                <a:cs typeface="ＭＳ Ｐゴシック" charset="0"/>
              </a:rPr>
            </a:br>
            <a:r>
              <a:rPr lang="en-US" sz="3200" b="1">
                <a:latin typeface="Arial" charset="0"/>
                <a:ea typeface="ＭＳ Ｐゴシック" charset="0"/>
                <a:cs typeface="ＭＳ Ｐゴシック" charset="0"/>
              </a:rPr>
              <a:t>The Stern-Gerlach Experiment (1921)</a:t>
            </a:r>
            <a:endParaRPr lang="en-US" sz="2800" b="1">
              <a:latin typeface="Arial" charset="0"/>
              <a:ea typeface="ＭＳ Ｐゴシック" charset="0"/>
              <a:cs typeface="ＭＳ Ｐゴシック" charset="0"/>
            </a:endParaRPr>
          </a:p>
        </p:txBody>
      </p:sp>
      <p:pic>
        <p:nvPicPr>
          <p:cNvPr id="14339" name="Picture 5" descr="Stern-Gerlach_experi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31900"/>
            <a:ext cx="7543800"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48"/>
          <p:cNvSpPr txBox="1">
            <a:spLocks noChangeArrowheads="1"/>
          </p:cNvSpPr>
          <p:nvPr/>
        </p:nvSpPr>
        <p:spPr bwMode="auto">
          <a:xfrm>
            <a:off x="381000" y="5826125"/>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663300"/>
                </a:solidFill>
              </a:rPr>
              <a:t>a silver atom has an unpaired electron</a:t>
            </a:r>
          </a:p>
          <a:p>
            <a:pPr algn="ctr" eaLnBrk="1" hangingPunct="1"/>
            <a:r>
              <a:rPr lang="en-US" b="1">
                <a:solidFill>
                  <a:srgbClr val="663300"/>
                </a:solidFill>
              </a:rPr>
              <a:t>(and a charged particle is deflected by a magnetic field)</a:t>
            </a:r>
          </a:p>
        </p:txBody>
      </p:sp>
    </p:spTree>
    <p:extLst>
      <p:ext uri="{BB962C8B-B14F-4D97-AF65-F5344CB8AC3E}">
        <p14:creationId xmlns:p14="http://schemas.microsoft.com/office/powerpoint/2010/main" val="375084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6"/>
          <p:cNvSpPr txBox="1">
            <a:spLocks noChangeArrowheads="1"/>
          </p:cNvSpPr>
          <p:nvPr/>
        </p:nvSpPr>
        <p:spPr bwMode="auto">
          <a:xfrm>
            <a:off x="838200" y="152400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solidFill>
                  <a:srgbClr val="CC3300"/>
                </a:solidFill>
              </a:rPr>
              <a:t>introduce vector / matrix notation for all this</a:t>
            </a:r>
            <a:endParaRPr lang="en-US" b="1" dirty="0">
              <a:solidFill>
                <a:srgbClr val="CC3300"/>
              </a:solidFill>
            </a:endParaRPr>
          </a:p>
        </p:txBody>
      </p:sp>
      <p:sp>
        <p:nvSpPr>
          <p:cNvPr id="6" name="TextBox 6"/>
          <p:cNvSpPr txBox="1">
            <a:spLocks noChangeArrowheads="1"/>
          </p:cNvSpPr>
          <p:nvPr/>
        </p:nvSpPr>
        <p:spPr bwMode="auto">
          <a:xfrm>
            <a:off x="533400" y="3886200"/>
            <a:ext cx="7848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solidFill>
                  <a:srgbClr val="CC3300"/>
                </a:solidFill>
              </a:rPr>
              <a:t>when performing a measurement, we must change to the “measurement” basis to learn about the outcomes, because of how quantum mechanics works (because of the postulates)</a:t>
            </a:r>
          </a:p>
          <a:p>
            <a:pPr eaLnBrk="1" hangingPunct="1"/>
            <a:endParaRPr lang="en-US" b="1" dirty="0">
              <a:solidFill>
                <a:srgbClr val="CC3300"/>
              </a:solidFill>
            </a:endParaRPr>
          </a:p>
          <a:p>
            <a:pPr eaLnBrk="1" hangingPunct="1"/>
            <a:r>
              <a:rPr lang="en-US" b="1" dirty="0" smtClean="0">
                <a:solidFill>
                  <a:srgbClr val="CC3300"/>
                </a:solidFill>
              </a:rPr>
              <a:t>(need to discuss the postulates including collapse)</a:t>
            </a:r>
            <a:endParaRPr lang="en-US" b="1" dirty="0">
              <a:solidFill>
                <a:srgbClr val="CC3300"/>
              </a:solidFill>
            </a:endParaRPr>
          </a:p>
        </p:txBody>
      </p:sp>
    </p:spTree>
    <p:extLst>
      <p:ext uri="{BB962C8B-B14F-4D97-AF65-F5344CB8AC3E}">
        <p14:creationId xmlns:p14="http://schemas.microsoft.com/office/powerpoint/2010/main" val="14674267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temp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74898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8"/>
          <p:cNvSpPr txBox="1">
            <a:spLocks noChangeArrowheads="1"/>
          </p:cNvSpPr>
          <p:nvPr/>
        </p:nvSpPr>
        <p:spPr bwMode="auto">
          <a:xfrm>
            <a:off x="228600" y="992188"/>
            <a:ext cx="525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the </a:t>
            </a:r>
            <a:r>
              <a:rPr lang="ja-JP" altLang="en-US" b="1">
                <a:solidFill>
                  <a:srgbClr val="CC3300"/>
                </a:solidFill>
              </a:rPr>
              <a:t>“</a:t>
            </a:r>
            <a:r>
              <a:rPr lang="en-US" b="1">
                <a:solidFill>
                  <a:srgbClr val="CC3300"/>
                </a:solidFill>
              </a:rPr>
              <a:t>black box</a:t>
            </a:r>
            <a:r>
              <a:rPr lang="ja-JP" altLang="en-US" b="1">
                <a:solidFill>
                  <a:srgbClr val="CC3300"/>
                </a:solidFill>
              </a:rPr>
              <a:t>”</a:t>
            </a:r>
            <a:r>
              <a:rPr lang="en-US" b="1">
                <a:solidFill>
                  <a:srgbClr val="CC3300"/>
                </a:solidFill>
              </a:rPr>
              <a:t> is just a fancy mirror that makes the two paths coincide (recombines them)</a:t>
            </a:r>
          </a:p>
        </p:txBody>
      </p:sp>
      <p:sp>
        <p:nvSpPr>
          <p:cNvPr id="22532" name="TextBox 29"/>
          <p:cNvSpPr txBox="1">
            <a:spLocks noChangeArrowheads="1"/>
          </p:cNvSpPr>
          <p:nvPr/>
        </p:nvSpPr>
        <p:spPr bwMode="auto">
          <a:xfrm>
            <a:off x="5791200" y="3433763"/>
            <a:ext cx="3352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3300"/>
                </a:solidFill>
              </a:rPr>
              <a:t>If we feed an </a:t>
            </a:r>
            <a:r>
              <a:rPr lang="en-US" sz="3200" b="1">
                <a:solidFill>
                  <a:srgbClr val="663300"/>
                </a:solidFill>
                <a:latin typeface="Brush Script MT Italic" charset="0"/>
                <a:cs typeface="Brush Script MT Italic" charset="0"/>
              </a:rPr>
              <a:t>l</a:t>
            </a:r>
            <a:r>
              <a:rPr lang="en-US" b="1">
                <a:solidFill>
                  <a:srgbClr val="663300"/>
                </a:solidFill>
                <a:ea typeface="Brush Script MT Italic" charset="0"/>
                <a:cs typeface="Brush Script MT Italic" charset="0"/>
              </a:rPr>
              <a:t> (or an r) atom in, it emerges along the </a:t>
            </a:r>
            <a:r>
              <a:rPr lang="en-US" sz="3200" b="1">
                <a:solidFill>
                  <a:srgbClr val="663300"/>
                </a:solidFill>
                <a:latin typeface="Brush Script MT Italic" charset="0"/>
                <a:cs typeface="Brush Script MT Italic" charset="0"/>
              </a:rPr>
              <a:t>l</a:t>
            </a:r>
            <a:r>
              <a:rPr lang="en-US" b="1">
                <a:solidFill>
                  <a:srgbClr val="663300"/>
                </a:solidFill>
                <a:ea typeface="Brush Script MT Italic" charset="0"/>
                <a:cs typeface="Brush Script MT Italic" charset="0"/>
              </a:rPr>
              <a:t> and r path, unchanged.</a:t>
            </a:r>
          </a:p>
        </p:txBody>
      </p:sp>
      <p:sp>
        <p:nvSpPr>
          <p:cNvPr id="22533" name="TextBox 29"/>
          <p:cNvSpPr txBox="1">
            <a:spLocks noChangeArrowheads="1"/>
          </p:cNvSpPr>
          <p:nvPr/>
        </p:nvSpPr>
        <p:spPr bwMode="auto">
          <a:xfrm>
            <a:off x="76200" y="381000"/>
            <a:ext cx="960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a:solidFill>
                  <a:srgbClr val="663300"/>
                </a:solidFill>
              </a:rPr>
              <a:t>Now construct a more complicated apparatus</a:t>
            </a:r>
          </a:p>
        </p:txBody>
      </p:sp>
    </p:spTree>
    <p:extLst>
      <p:ext uri="{BB962C8B-B14F-4D97-AF65-F5344CB8AC3E}">
        <p14:creationId xmlns:p14="http://schemas.microsoft.com/office/powerpoint/2010/main" val="7028174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1143000" y="300038"/>
            <a:ext cx="708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CC3300"/>
                </a:solidFill>
              </a:rPr>
              <a:t>Use a down atom and measure left/right.</a:t>
            </a:r>
          </a:p>
        </p:txBody>
      </p:sp>
      <p:sp>
        <p:nvSpPr>
          <p:cNvPr id="23555" name="TextBox 4"/>
          <p:cNvSpPr txBox="1">
            <a:spLocks noChangeArrowheads="1"/>
          </p:cNvSpPr>
          <p:nvPr/>
        </p:nvSpPr>
        <p:spPr bwMode="auto">
          <a:xfrm>
            <a:off x="107950" y="447198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d</a:t>
            </a:r>
          </a:p>
        </p:txBody>
      </p:sp>
      <p:sp>
        <p:nvSpPr>
          <p:cNvPr id="23556" name="TextBox 6"/>
          <p:cNvSpPr txBox="1">
            <a:spLocks noChangeArrowheads="1"/>
          </p:cNvSpPr>
          <p:nvPr/>
        </p:nvSpPr>
        <p:spPr bwMode="auto">
          <a:xfrm>
            <a:off x="5181600" y="990600"/>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3300"/>
                </a:solidFill>
              </a:rPr>
              <a:t>Find 50% </a:t>
            </a:r>
            <a:r>
              <a:rPr lang="en-US" sz="3200" b="1">
                <a:solidFill>
                  <a:srgbClr val="663300"/>
                </a:solidFill>
                <a:latin typeface="Brush Script MT Italic" charset="0"/>
                <a:cs typeface="Brush Script MT Italic" charset="0"/>
              </a:rPr>
              <a:t>l </a:t>
            </a:r>
            <a:r>
              <a:rPr lang="en-US" b="1">
                <a:solidFill>
                  <a:srgbClr val="663300"/>
                </a:solidFill>
                <a:ea typeface="Brush Script MT Italic" charset="0"/>
                <a:cs typeface="Brush Script MT Italic" charset="0"/>
              </a:rPr>
              <a:t>and 50% r</a:t>
            </a:r>
          </a:p>
        </p:txBody>
      </p:sp>
      <p:pic>
        <p:nvPicPr>
          <p:cNvPr id="23557" name="Picture 5" descr="temp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52530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sunbur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094537" y="4625976"/>
            <a:ext cx="100012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temp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2413" y="2932113"/>
            <a:ext cx="23129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5410200" y="2362200"/>
            <a:ext cx="3733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3163094" y="4609306"/>
            <a:ext cx="4495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3562" name="TextBox 13"/>
          <p:cNvSpPr txBox="1">
            <a:spLocks noChangeArrowheads="1"/>
          </p:cNvSpPr>
          <p:nvPr/>
        </p:nvSpPr>
        <p:spPr bwMode="auto">
          <a:xfrm>
            <a:off x="6172200" y="243840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Note: </a:t>
            </a:r>
            <a:r>
              <a:rPr lang="ja-JP" altLang="en-US" sz="1800" b="1"/>
              <a:t>“</a:t>
            </a:r>
            <a:r>
              <a:rPr lang="en-US" sz="1800" b="1"/>
              <a:t>find</a:t>
            </a:r>
            <a:r>
              <a:rPr lang="ja-JP" altLang="en-US" sz="1800" b="1"/>
              <a:t>”</a:t>
            </a:r>
            <a:r>
              <a:rPr lang="en-US" sz="1800" b="1"/>
              <a:t> here means using this:</a:t>
            </a:r>
          </a:p>
        </p:txBody>
      </p:sp>
      <p:sp>
        <p:nvSpPr>
          <p:cNvPr id="23563" name="TextBox 14"/>
          <p:cNvSpPr txBox="1">
            <a:spLocks noChangeArrowheads="1"/>
          </p:cNvSpPr>
          <p:nvPr/>
        </p:nvSpPr>
        <p:spPr bwMode="auto">
          <a:xfrm>
            <a:off x="6248400" y="4924425"/>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and this:</a:t>
            </a:r>
          </a:p>
        </p:txBody>
      </p:sp>
    </p:spTree>
    <p:extLst>
      <p:ext uri="{BB962C8B-B14F-4D97-AF65-F5344CB8AC3E}">
        <p14:creationId xmlns:p14="http://schemas.microsoft.com/office/powerpoint/2010/main" val="3954531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1219200" y="300038"/>
            <a:ext cx="678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CC3300"/>
                </a:solidFill>
              </a:rPr>
              <a:t>Use a left atom and measure up/down.</a:t>
            </a:r>
          </a:p>
        </p:txBody>
      </p:sp>
      <p:sp>
        <p:nvSpPr>
          <p:cNvPr id="24579" name="TextBox 4"/>
          <p:cNvSpPr txBox="1">
            <a:spLocks noChangeArrowheads="1"/>
          </p:cNvSpPr>
          <p:nvPr/>
        </p:nvSpPr>
        <p:spPr bwMode="auto">
          <a:xfrm>
            <a:off x="304800" y="441960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solidFill>
                  <a:srgbClr val="CC3300"/>
                </a:solidFill>
                <a:latin typeface="Brush Script MT Italic" charset="0"/>
                <a:cs typeface="Brush Script MT Italic" charset="0"/>
              </a:rPr>
              <a:t>l</a:t>
            </a:r>
          </a:p>
        </p:txBody>
      </p:sp>
      <p:sp>
        <p:nvSpPr>
          <p:cNvPr id="24580" name="TextBox 6"/>
          <p:cNvSpPr txBox="1">
            <a:spLocks noChangeArrowheads="1"/>
          </p:cNvSpPr>
          <p:nvPr/>
        </p:nvSpPr>
        <p:spPr bwMode="auto">
          <a:xfrm>
            <a:off x="5334000" y="1276350"/>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3300"/>
                </a:solidFill>
              </a:rPr>
              <a:t>Find 50% u and 50% d</a:t>
            </a:r>
          </a:p>
        </p:txBody>
      </p:sp>
      <p:pic>
        <p:nvPicPr>
          <p:cNvPr id="24581" name="Picture 5" descr="temp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295400"/>
            <a:ext cx="52530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267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1143000" y="304800"/>
            <a:ext cx="731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CC3300"/>
                </a:solidFill>
              </a:rPr>
              <a:t>Use a down atom and measure up/down.</a:t>
            </a:r>
          </a:p>
        </p:txBody>
      </p:sp>
      <p:sp>
        <p:nvSpPr>
          <p:cNvPr id="25603" name="TextBox 6"/>
          <p:cNvSpPr txBox="1">
            <a:spLocks noChangeArrowheads="1"/>
          </p:cNvSpPr>
          <p:nvPr/>
        </p:nvSpPr>
        <p:spPr bwMode="auto">
          <a:xfrm>
            <a:off x="4724400" y="3265488"/>
            <a:ext cx="4114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3300"/>
                </a:solidFill>
              </a:rPr>
              <a:t>This device is just a fancy left/right box </a:t>
            </a:r>
          </a:p>
          <a:p>
            <a:pPr eaLnBrk="1" hangingPunct="1"/>
            <a:r>
              <a:rPr lang="en-US" b="1">
                <a:solidFill>
                  <a:srgbClr val="663300"/>
                </a:solidFill>
              </a:rPr>
              <a:t>(it is a left/right box with a few harmless mirrors), and we know a left/right measurement scrambles the up/down property.</a:t>
            </a:r>
          </a:p>
        </p:txBody>
      </p:sp>
      <p:sp>
        <p:nvSpPr>
          <p:cNvPr id="25604" name="TextBox 4"/>
          <p:cNvSpPr txBox="1">
            <a:spLocks noChangeArrowheads="1"/>
          </p:cNvSpPr>
          <p:nvPr/>
        </p:nvSpPr>
        <p:spPr bwMode="auto">
          <a:xfrm>
            <a:off x="107950" y="447198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d</a:t>
            </a:r>
          </a:p>
        </p:txBody>
      </p:sp>
      <p:pic>
        <p:nvPicPr>
          <p:cNvPr id="25605" name="Picture 6" descr="temp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52530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176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6"/>
          <p:cNvSpPr txBox="1">
            <a:spLocks noChangeArrowheads="1"/>
          </p:cNvSpPr>
          <p:nvPr/>
        </p:nvSpPr>
        <p:spPr bwMode="auto">
          <a:xfrm>
            <a:off x="5105400" y="1219200"/>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3300"/>
                </a:solidFill>
              </a:rPr>
              <a:t>Find 100% down  !!!</a:t>
            </a:r>
          </a:p>
        </p:txBody>
      </p:sp>
      <p:sp>
        <p:nvSpPr>
          <p:cNvPr id="26627" name="TextBox 3"/>
          <p:cNvSpPr txBox="1">
            <a:spLocks noChangeArrowheads="1"/>
          </p:cNvSpPr>
          <p:nvPr/>
        </p:nvSpPr>
        <p:spPr bwMode="auto">
          <a:xfrm>
            <a:off x="1143000" y="304800"/>
            <a:ext cx="731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CC3300"/>
                </a:solidFill>
              </a:rPr>
              <a:t>Use a down atom and measure up/down.</a:t>
            </a:r>
          </a:p>
        </p:txBody>
      </p:sp>
      <p:sp>
        <p:nvSpPr>
          <p:cNvPr id="26628" name="TextBox 4"/>
          <p:cNvSpPr txBox="1">
            <a:spLocks noChangeArrowheads="1"/>
          </p:cNvSpPr>
          <p:nvPr/>
        </p:nvSpPr>
        <p:spPr bwMode="auto">
          <a:xfrm>
            <a:off x="107950" y="447198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d</a:t>
            </a:r>
          </a:p>
        </p:txBody>
      </p:sp>
      <p:pic>
        <p:nvPicPr>
          <p:cNvPr id="26629" name="Picture 8" descr="temp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52530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809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1"/>
          <p:cNvSpPr txBox="1">
            <a:spLocks noChangeArrowheads="1"/>
          </p:cNvSpPr>
          <p:nvPr/>
        </p:nvSpPr>
        <p:spPr bwMode="auto">
          <a:xfrm>
            <a:off x="1295400" y="3048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Let us add a movable wall that absorbs atoms</a:t>
            </a:r>
          </a:p>
        </p:txBody>
      </p:sp>
      <p:sp>
        <p:nvSpPr>
          <p:cNvPr id="27651" name="TextBox 32"/>
          <p:cNvSpPr txBox="1">
            <a:spLocks noChangeArrowheads="1"/>
          </p:cNvSpPr>
          <p:nvPr/>
        </p:nvSpPr>
        <p:spPr bwMode="auto">
          <a:xfrm>
            <a:off x="381000" y="3886200"/>
            <a:ext cx="6400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663300"/>
                </a:solidFill>
              </a:rPr>
              <a:t>Slide the wall into place:</a:t>
            </a:r>
          </a:p>
          <a:p>
            <a:pPr eaLnBrk="1" hangingPunct="1"/>
            <a:endParaRPr lang="en-US" sz="2000" b="1">
              <a:solidFill>
                <a:srgbClr val="663300"/>
              </a:solidFill>
            </a:endParaRPr>
          </a:p>
          <a:p>
            <a:pPr eaLnBrk="1" hangingPunct="1"/>
            <a:r>
              <a:rPr lang="en-US" sz="2000" b="1">
                <a:solidFill>
                  <a:srgbClr val="663300"/>
                </a:solidFill>
              </a:rPr>
              <a:t>1.)  50% reduction in the number of</a:t>
            </a:r>
          </a:p>
          <a:p>
            <a:pPr eaLnBrk="1" hangingPunct="1"/>
            <a:r>
              <a:rPr lang="en-US" sz="2000" b="1">
                <a:solidFill>
                  <a:srgbClr val="663300"/>
                </a:solidFill>
              </a:rPr>
              <a:t>      atoms emerging from the apparatus</a:t>
            </a:r>
          </a:p>
          <a:p>
            <a:pPr eaLnBrk="1" hangingPunct="1"/>
            <a:endParaRPr lang="en-US" sz="2000" b="1">
              <a:solidFill>
                <a:srgbClr val="663300"/>
              </a:solidFill>
            </a:endParaRPr>
          </a:p>
          <a:p>
            <a:pPr eaLnBrk="1" hangingPunct="1"/>
            <a:r>
              <a:rPr lang="en-US" sz="2000" b="1">
                <a:solidFill>
                  <a:srgbClr val="663300"/>
                </a:solidFill>
              </a:rPr>
              <a:t>2.)  Of the atoms that emerge, their up/down</a:t>
            </a:r>
          </a:p>
          <a:p>
            <a:pPr eaLnBrk="1" hangingPunct="1"/>
            <a:r>
              <a:rPr lang="en-US" sz="2000" b="1">
                <a:solidFill>
                  <a:srgbClr val="663300"/>
                </a:solidFill>
              </a:rPr>
              <a:t>       property is now scrambled: 50% u and 50% d. </a:t>
            </a:r>
          </a:p>
        </p:txBody>
      </p:sp>
      <p:sp>
        <p:nvSpPr>
          <p:cNvPr id="27652" name="TextBox 33"/>
          <p:cNvSpPr txBox="1">
            <a:spLocks noChangeArrowheads="1"/>
          </p:cNvSpPr>
          <p:nvPr/>
        </p:nvSpPr>
        <p:spPr bwMode="auto">
          <a:xfrm>
            <a:off x="1066800" y="263525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d</a:t>
            </a:r>
          </a:p>
        </p:txBody>
      </p:sp>
      <p:sp>
        <p:nvSpPr>
          <p:cNvPr id="27653" name="TextBox 34"/>
          <p:cNvSpPr txBox="1">
            <a:spLocks noChangeArrowheads="1"/>
          </p:cNvSpPr>
          <p:nvPr/>
        </p:nvSpPr>
        <p:spPr bwMode="auto">
          <a:xfrm>
            <a:off x="4724400" y="60960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t>What can possibly be going on ?</a:t>
            </a:r>
          </a:p>
        </p:txBody>
      </p:sp>
      <p:pic>
        <p:nvPicPr>
          <p:cNvPr id="27654" name="Picture 6" descr="temp1.png"/>
          <p:cNvPicPr>
            <a:picLocks noChangeAspect="1"/>
          </p:cNvPicPr>
          <p:nvPr/>
        </p:nvPicPr>
        <p:blipFill>
          <a:blip r:embed="rId2">
            <a:extLst>
              <a:ext uri="{28A0092B-C50C-407E-A947-70E740481C1C}">
                <a14:useLocalDpi xmlns:a14="http://schemas.microsoft.com/office/drawing/2010/main" val="0"/>
              </a:ext>
            </a:extLst>
          </a:blip>
          <a:srcRect t="50000" r="24799"/>
          <a:stretch>
            <a:fillRect/>
          </a:stretch>
        </p:blipFill>
        <p:spPr bwMode="auto">
          <a:xfrm>
            <a:off x="1404938" y="838200"/>
            <a:ext cx="61388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723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152400" y="511175"/>
            <a:ext cx="571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663300"/>
                </a:solidFill>
              </a:rPr>
              <a:t>Consider an atom which passes through the apparatus when the sliding wall is out.</a:t>
            </a:r>
          </a:p>
        </p:txBody>
      </p:sp>
      <p:sp>
        <p:nvSpPr>
          <p:cNvPr id="28675" name="TextBox 3"/>
          <p:cNvSpPr txBox="1">
            <a:spLocks noChangeArrowheads="1"/>
          </p:cNvSpPr>
          <p:nvPr/>
        </p:nvSpPr>
        <p:spPr bwMode="auto">
          <a:xfrm>
            <a:off x="228600" y="1371600"/>
            <a:ext cx="5791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Does it take route </a:t>
            </a:r>
            <a:r>
              <a:rPr lang="en-US" sz="3200" b="1">
                <a:solidFill>
                  <a:srgbClr val="CC3300"/>
                </a:solidFill>
                <a:latin typeface="Brush Script MT Italic" charset="0"/>
                <a:cs typeface="Brush Script MT Italic" charset="0"/>
              </a:rPr>
              <a:t>l</a:t>
            </a:r>
            <a:r>
              <a:rPr lang="en-US" b="1">
                <a:solidFill>
                  <a:srgbClr val="CC3300"/>
                </a:solidFill>
                <a:ea typeface="Brush Script MT Italic" charset="0"/>
                <a:cs typeface="Brush Script MT Italic" charset="0"/>
              </a:rPr>
              <a:t> ? </a:t>
            </a:r>
            <a:r>
              <a:rPr lang="en-US">
                <a:solidFill>
                  <a:srgbClr val="663300"/>
                </a:solidFill>
                <a:ea typeface="Brush Script MT Italic" charset="0"/>
                <a:cs typeface="Brush Script MT Italic" charset="0"/>
              </a:rPr>
              <a:t>No, because </a:t>
            </a:r>
            <a:r>
              <a:rPr lang="en-US" sz="3200">
                <a:solidFill>
                  <a:srgbClr val="663300"/>
                </a:solidFill>
                <a:latin typeface="Brush Script MT Italic" charset="0"/>
                <a:cs typeface="Brush Script MT Italic" charset="0"/>
              </a:rPr>
              <a:t>l</a:t>
            </a:r>
            <a:r>
              <a:rPr lang="en-US">
                <a:solidFill>
                  <a:srgbClr val="663300"/>
                </a:solidFill>
                <a:ea typeface="Brush Script MT Italic" charset="0"/>
                <a:cs typeface="Brush Script MT Italic" charset="0"/>
              </a:rPr>
              <a:t> atoms have 50/50 u/d statistics.</a:t>
            </a:r>
          </a:p>
        </p:txBody>
      </p:sp>
      <p:sp>
        <p:nvSpPr>
          <p:cNvPr id="28676" name="TextBox 6"/>
          <p:cNvSpPr txBox="1">
            <a:spLocks noChangeArrowheads="1"/>
          </p:cNvSpPr>
          <p:nvPr/>
        </p:nvSpPr>
        <p:spPr bwMode="auto">
          <a:xfrm>
            <a:off x="228600" y="2359025"/>
            <a:ext cx="6019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Does it take route r ? </a:t>
            </a:r>
            <a:r>
              <a:rPr lang="en-US">
                <a:solidFill>
                  <a:srgbClr val="663300"/>
                </a:solidFill>
              </a:rPr>
              <a:t>No, same reason.</a:t>
            </a:r>
          </a:p>
        </p:txBody>
      </p:sp>
      <p:sp>
        <p:nvSpPr>
          <p:cNvPr id="28677" name="TextBox 7"/>
          <p:cNvSpPr txBox="1">
            <a:spLocks noChangeArrowheads="1"/>
          </p:cNvSpPr>
          <p:nvPr/>
        </p:nvSpPr>
        <p:spPr bwMode="auto">
          <a:xfrm>
            <a:off x="228600" y="2952750"/>
            <a:ext cx="7924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Can it somehow have taken both routes ? </a:t>
            </a:r>
            <a:r>
              <a:rPr lang="en-US" sz="2000">
                <a:solidFill>
                  <a:srgbClr val="663300"/>
                </a:solidFill>
              </a:rPr>
              <a:t>No: if we look (use a fluorescent screen) to see where the atom is inside the</a:t>
            </a:r>
          </a:p>
        </p:txBody>
      </p:sp>
      <p:sp>
        <p:nvSpPr>
          <p:cNvPr id="28678" name="TextBox 8"/>
          <p:cNvSpPr txBox="1">
            <a:spLocks noChangeArrowheads="1"/>
          </p:cNvSpPr>
          <p:nvPr/>
        </p:nvSpPr>
        <p:spPr bwMode="auto">
          <a:xfrm>
            <a:off x="228600" y="5016500"/>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Can it have taken neither route? </a:t>
            </a:r>
            <a:r>
              <a:rPr lang="en-US">
                <a:solidFill>
                  <a:srgbClr val="663300"/>
                </a:solidFill>
              </a:rPr>
              <a:t>No: if we put sliding walls in place to block both routes, nothing gets through at all.</a:t>
            </a:r>
            <a:endParaRPr lang="en-US" sz="2000">
              <a:solidFill>
                <a:srgbClr val="663300"/>
              </a:solidFill>
            </a:endParaRPr>
          </a:p>
        </p:txBody>
      </p:sp>
      <p:sp>
        <p:nvSpPr>
          <p:cNvPr id="28679" name="TextBox 9"/>
          <p:cNvSpPr txBox="1">
            <a:spLocks noChangeArrowheads="1"/>
          </p:cNvSpPr>
          <p:nvPr/>
        </p:nvSpPr>
        <p:spPr bwMode="auto">
          <a:xfrm>
            <a:off x="1752600" y="5897563"/>
            <a:ext cx="518160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t>But these are all the logical possibilities !</a:t>
            </a:r>
          </a:p>
        </p:txBody>
      </p:sp>
      <p:pic>
        <p:nvPicPr>
          <p:cNvPr id="28680" name="Picture 10" descr="temp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0"/>
            <a:ext cx="32099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4"/>
          <p:cNvSpPr txBox="1">
            <a:spLocks noChangeArrowheads="1"/>
          </p:cNvSpPr>
          <p:nvPr/>
        </p:nvSpPr>
        <p:spPr bwMode="auto">
          <a:xfrm>
            <a:off x="5943600" y="178435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CC3300"/>
                </a:solidFill>
              </a:rPr>
              <a:t>d</a:t>
            </a:r>
          </a:p>
        </p:txBody>
      </p:sp>
      <p:sp>
        <p:nvSpPr>
          <p:cNvPr id="28682" name="TextBox 4"/>
          <p:cNvSpPr txBox="1">
            <a:spLocks noChangeArrowheads="1"/>
          </p:cNvSpPr>
          <p:nvPr/>
        </p:nvSpPr>
        <p:spPr bwMode="auto">
          <a:xfrm>
            <a:off x="8763000" y="-762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CC3300"/>
                </a:solidFill>
              </a:rPr>
              <a:t>d</a:t>
            </a:r>
          </a:p>
        </p:txBody>
      </p:sp>
      <p:sp>
        <p:nvSpPr>
          <p:cNvPr id="28683" name="TextBox 7"/>
          <p:cNvSpPr txBox="1">
            <a:spLocks noChangeArrowheads="1"/>
          </p:cNvSpPr>
          <p:nvPr/>
        </p:nvSpPr>
        <p:spPr bwMode="auto">
          <a:xfrm>
            <a:off x="228600" y="3540125"/>
            <a:ext cx="7924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663300"/>
                </a:solidFill>
              </a:rPr>
              <a:t>apparatus, we find that 50% of the time it is on route </a:t>
            </a:r>
            <a:r>
              <a:rPr lang="en-US" sz="2800">
                <a:solidFill>
                  <a:srgbClr val="663300"/>
                </a:solidFill>
                <a:latin typeface="Brush Script MT Italic" charset="0"/>
                <a:cs typeface="Brush Script MT Italic" charset="0"/>
              </a:rPr>
              <a:t>l</a:t>
            </a:r>
            <a:r>
              <a:rPr lang="en-US" sz="2000">
                <a:solidFill>
                  <a:srgbClr val="663300"/>
                </a:solidFill>
                <a:ea typeface="Brush Script MT Italic" charset="0"/>
                <a:cs typeface="Brush Script MT Italic" charset="0"/>
              </a:rPr>
              <a:t>, and 50% of the time it is on route r. We never find two atoms inside, or two halves of a single, split atom, or anything like that. There isn</a:t>
            </a:r>
            <a:r>
              <a:rPr lang="ja-JP" altLang="en-US" sz="2000">
                <a:solidFill>
                  <a:srgbClr val="663300"/>
                </a:solidFill>
                <a:ea typeface="Brush Script MT Italic" charset="0"/>
                <a:cs typeface="Brush Script MT Italic" charset="0"/>
              </a:rPr>
              <a:t>’</a:t>
            </a:r>
            <a:r>
              <a:rPr lang="en-US" sz="2000">
                <a:solidFill>
                  <a:srgbClr val="663300"/>
                </a:solidFill>
                <a:ea typeface="Brush Script MT Italic" charset="0"/>
                <a:cs typeface="Brush Script MT Italic" charset="0"/>
              </a:rPr>
              <a:t>t any sense in which the atom seems to be taking both routes.</a:t>
            </a:r>
          </a:p>
        </p:txBody>
      </p:sp>
    </p:spTree>
    <p:extLst>
      <p:ext uri="{BB962C8B-B14F-4D97-AF65-F5344CB8AC3E}">
        <p14:creationId xmlns:p14="http://schemas.microsoft.com/office/powerpoint/2010/main" val="41972211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1752600" y="452438"/>
            <a:ext cx="678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CC3300"/>
                </a:solidFill>
              </a:rPr>
              <a:t>What can these atoms be doing?</a:t>
            </a:r>
          </a:p>
        </p:txBody>
      </p:sp>
      <p:sp>
        <p:nvSpPr>
          <p:cNvPr id="29699" name="TextBox 2"/>
          <p:cNvSpPr txBox="1">
            <a:spLocks noChangeArrowheads="1"/>
          </p:cNvSpPr>
          <p:nvPr/>
        </p:nvSpPr>
        <p:spPr bwMode="auto">
          <a:xfrm>
            <a:off x="457200" y="1600200"/>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3300"/>
                </a:solidFill>
              </a:rPr>
              <a:t>We use the word </a:t>
            </a:r>
            <a:r>
              <a:rPr lang="en-US">
                <a:solidFill>
                  <a:srgbClr val="663300"/>
                </a:solidFill>
              </a:rPr>
              <a:t>(which is just a name for something we don</a:t>
            </a:r>
            <a:r>
              <a:rPr lang="ja-JP" altLang="en-US">
                <a:solidFill>
                  <a:srgbClr val="663300"/>
                </a:solidFill>
              </a:rPr>
              <a:t>’</a:t>
            </a:r>
            <a:r>
              <a:rPr lang="en-US">
                <a:solidFill>
                  <a:srgbClr val="663300"/>
                </a:solidFill>
              </a:rPr>
              <a:t>t understand)</a:t>
            </a:r>
            <a:r>
              <a:rPr lang="en-US" b="1">
                <a:solidFill>
                  <a:srgbClr val="663300"/>
                </a:solidFill>
              </a:rPr>
              <a:t> </a:t>
            </a:r>
            <a:r>
              <a:rPr lang="en-US" b="1" i="1">
                <a:solidFill>
                  <a:srgbClr val="663300"/>
                </a:solidFill>
              </a:rPr>
              <a:t>superposition</a:t>
            </a:r>
            <a:r>
              <a:rPr lang="en-US" b="1">
                <a:solidFill>
                  <a:srgbClr val="663300"/>
                </a:solidFill>
              </a:rPr>
              <a:t>.</a:t>
            </a:r>
          </a:p>
        </p:txBody>
      </p:sp>
      <p:sp>
        <p:nvSpPr>
          <p:cNvPr id="29700" name="TextBox 3"/>
          <p:cNvSpPr txBox="1">
            <a:spLocks noChangeArrowheads="1"/>
          </p:cNvSpPr>
          <p:nvPr/>
        </p:nvSpPr>
        <p:spPr bwMode="auto">
          <a:xfrm>
            <a:off x="609600" y="301625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What we say about an initially down atom which is now passing through our apparatus (with the wall out)</a:t>
            </a:r>
          </a:p>
        </p:txBody>
      </p:sp>
      <p:sp>
        <p:nvSpPr>
          <p:cNvPr id="29701" name="TextBox 3"/>
          <p:cNvSpPr txBox="1">
            <a:spLocks noChangeArrowheads="1"/>
          </p:cNvSpPr>
          <p:nvPr/>
        </p:nvSpPr>
        <p:spPr bwMode="auto">
          <a:xfrm>
            <a:off x="609600" y="3681413"/>
            <a:ext cx="7543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is that it</a:t>
            </a:r>
            <a:r>
              <a:rPr lang="ja-JP" altLang="en-US" b="1">
                <a:solidFill>
                  <a:srgbClr val="CC3300"/>
                </a:solidFill>
              </a:rPr>
              <a:t>’</a:t>
            </a:r>
            <a:r>
              <a:rPr lang="en-US" b="1">
                <a:solidFill>
                  <a:srgbClr val="CC3300"/>
                </a:solidFill>
              </a:rPr>
              <a:t>s not on path </a:t>
            </a:r>
            <a:r>
              <a:rPr lang="en-US" sz="3200" b="1">
                <a:solidFill>
                  <a:srgbClr val="CC3300"/>
                </a:solidFill>
                <a:latin typeface="Brush Script MT Italic" charset="0"/>
                <a:cs typeface="Brush Script MT Italic" charset="0"/>
              </a:rPr>
              <a:t>l</a:t>
            </a:r>
            <a:r>
              <a:rPr lang="en-US" b="1">
                <a:solidFill>
                  <a:srgbClr val="CC3300"/>
                </a:solidFill>
                <a:ea typeface="Brush Script MT Italic" charset="0"/>
                <a:cs typeface="Brush Script MT Italic" charset="0"/>
              </a:rPr>
              <a:t> and not on r and not on both and not on neither, but, rather, that it</a:t>
            </a:r>
            <a:r>
              <a:rPr lang="ja-JP" altLang="en-US" b="1">
                <a:solidFill>
                  <a:srgbClr val="CC3300"/>
                </a:solidFill>
                <a:ea typeface="Brush Script MT Italic" charset="0"/>
                <a:cs typeface="Brush Script MT Italic" charset="0"/>
              </a:rPr>
              <a:t>’</a:t>
            </a:r>
            <a:r>
              <a:rPr lang="en-US" b="1">
                <a:solidFill>
                  <a:srgbClr val="CC3300"/>
                </a:solidFill>
                <a:ea typeface="Brush Script MT Italic" charset="0"/>
                <a:cs typeface="Brush Script MT Italic" charset="0"/>
              </a:rPr>
              <a:t>s in a</a:t>
            </a:r>
          </a:p>
        </p:txBody>
      </p:sp>
      <p:sp>
        <p:nvSpPr>
          <p:cNvPr id="29702" name="TextBox 3"/>
          <p:cNvSpPr txBox="1">
            <a:spLocks noChangeArrowheads="1"/>
          </p:cNvSpPr>
          <p:nvPr/>
        </p:nvSpPr>
        <p:spPr bwMode="auto">
          <a:xfrm>
            <a:off x="609600" y="4430713"/>
            <a:ext cx="754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i="1">
                <a:solidFill>
                  <a:srgbClr val="CC3300"/>
                </a:solidFill>
              </a:rPr>
              <a:t>superposition </a:t>
            </a:r>
            <a:r>
              <a:rPr lang="en-US" b="1">
                <a:solidFill>
                  <a:srgbClr val="CC3300"/>
                </a:solidFill>
              </a:rPr>
              <a:t>of being on </a:t>
            </a:r>
            <a:r>
              <a:rPr lang="en-US" sz="3200" b="1">
                <a:solidFill>
                  <a:srgbClr val="CC3300"/>
                </a:solidFill>
                <a:latin typeface="Brush Script MT Italic" charset="0"/>
                <a:cs typeface="Brush Script MT Italic" charset="0"/>
              </a:rPr>
              <a:t>l</a:t>
            </a:r>
            <a:r>
              <a:rPr lang="en-US" b="1">
                <a:solidFill>
                  <a:srgbClr val="CC3300"/>
                </a:solidFill>
                <a:ea typeface="Brush Script MT Italic" charset="0"/>
                <a:cs typeface="Brush Script MT Italic" charset="0"/>
              </a:rPr>
              <a:t> </a:t>
            </a:r>
            <a:r>
              <a:rPr lang="en-US" b="1" u="sng">
                <a:solidFill>
                  <a:srgbClr val="CC3300"/>
                </a:solidFill>
                <a:ea typeface="Brush Script MT Italic" charset="0"/>
                <a:cs typeface="Brush Script MT Italic" charset="0"/>
              </a:rPr>
              <a:t>and</a:t>
            </a:r>
            <a:r>
              <a:rPr lang="en-US" b="1">
                <a:solidFill>
                  <a:srgbClr val="CC3300"/>
                </a:solidFill>
                <a:ea typeface="Brush Script MT Italic" charset="0"/>
                <a:cs typeface="Brush Script MT Italic" charset="0"/>
              </a:rPr>
              <a:t> being on r. And what this means (other than </a:t>
            </a:r>
            <a:r>
              <a:rPr lang="ja-JP" altLang="en-US" b="1">
                <a:solidFill>
                  <a:srgbClr val="CC3300"/>
                </a:solidFill>
                <a:ea typeface="Brush Script MT Italic" charset="0"/>
                <a:cs typeface="Brush Script MT Italic" charset="0"/>
              </a:rPr>
              <a:t>“</a:t>
            </a:r>
            <a:r>
              <a:rPr lang="en-US" b="1">
                <a:solidFill>
                  <a:srgbClr val="CC3300"/>
                </a:solidFill>
                <a:ea typeface="Brush Script MT Italic" charset="0"/>
                <a:cs typeface="Brush Script MT Italic" charset="0"/>
              </a:rPr>
              <a:t>none of the above</a:t>
            </a:r>
            <a:r>
              <a:rPr lang="ja-JP" altLang="en-US" b="1">
                <a:solidFill>
                  <a:srgbClr val="CC3300"/>
                </a:solidFill>
                <a:ea typeface="Brush Script MT Italic" charset="0"/>
                <a:cs typeface="Brush Script MT Italic" charset="0"/>
              </a:rPr>
              <a:t>”</a:t>
            </a:r>
            <a:r>
              <a:rPr lang="en-US" b="1">
                <a:solidFill>
                  <a:srgbClr val="CC3300"/>
                </a:solidFill>
                <a:ea typeface="Brush Script MT Italic" charset="0"/>
                <a:cs typeface="Brush Script MT Italic" charset="0"/>
              </a:rPr>
              <a:t>) we don</a:t>
            </a:r>
            <a:r>
              <a:rPr lang="ja-JP" altLang="en-US" b="1">
                <a:solidFill>
                  <a:srgbClr val="CC3300"/>
                </a:solidFill>
                <a:ea typeface="Brush Script MT Italic" charset="0"/>
                <a:cs typeface="Brush Script MT Italic" charset="0"/>
              </a:rPr>
              <a:t>’</a:t>
            </a:r>
            <a:r>
              <a:rPr lang="en-US" b="1">
                <a:solidFill>
                  <a:srgbClr val="CC3300"/>
                </a:solidFill>
                <a:ea typeface="Brush Script MT Italic" charset="0"/>
                <a:cs typeface="Brush Script MT Italic" charset="0"/>
              </a:rPr>
              <a:t>t know.</a:t>
            </a:r>
          </a:p>
        </p:txBody>
      </p:sp>
    </p:spTree>
    <p:extLst>
      <p:ext uri="{BB962C8B-B14F-4D97-AF65-F5344CB8AC3E}">
        <p14:creationId xmlns:p14="http://schemas.microsoft.com/office/powerpoint/2010/main" val="6220249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609600" y="838200"/>
            <a:ext cx="754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We know, by experiment, that atoms emerge from the left aperture of a left/right box if and only if they</a:t>
            </a:r>
            <a:r>
              <a:rPr lang="ja-JP" altLang="en-US" b="1">
                <a:solidFill>
                  <a:srgbClr val="CC3300"/>
                </a:solidFill>
              </a:rPr>
              <a:t>’</a:t>
            </a:r>
            <a:r>
              <a:rPr lang="en-US" b="1">
                <a:solidFill>
                  <a:srgbClr val="CC3300"/>
                </a:solidFill>
              </a:rPr>
              <a:t>re left atoms when they enter that box.</a:t>
            </a:r>
          </a:p>
        </p:txBody>
      </p:sp>
      <p:sp>
        <p:nvSpPr>
          <p:cNvPr id="30723" name="TextBox 2"/>
          <p:cNvSpPr txBox="1">
            <a:spLocks noChangeArrowheads="1"/>
          </p:cNvSpPr>
          <p:nvPr/>
        </p:nvSpPr>
        <p:spPr bwMode="auto">
          <a:xfrm>
            <a:off x="152400" y="2286000"/>
            <a:ext cx="88392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663300"/>
                </a:solidFill>
              </a:rPr>
              <a:t>When a </a:t>
            </a:r>
            <a:r>
              <a:rPr lang="en-US" i="1">
                <a:solidFill>
                  <a:srgbClr val="663300"/>
                </a:solidFill>
              </a:rPr>
              <a:t>down </a:t>
            </a:r>
            <a:r>
              <a:rPr lang="en-US">
                <a:solidFill>
                  <a:srgbClr val="663300"/>
                </a:solidFill>
              </a:rPr>
              <a:t>atom is fed into a left/right box, it emerges neither through the left aperture nor through the right one nor through both nor through neither. So, it follows that a down atom can</a:t>
            </a:r>
            <a:r>
              <a:rPr lang="ja-JP" altLang="en-US">
                <a:solidFill>
                  <a:srgbClr val="663300"/>
                </a:solidFill>
              </a:rPr>
              <a:t>’</a:t>
            </a:r>
            <a:r>
              <a:rPr lang="en-US">
                <a:solidFill>
                  <a:srgbClr val="663300"/>
                </a:solidFill>
              </a:rPr>
              <a:t>t </a:t>
            </a:r>
            <a:r>
              <a:rPr lang="en-US" i="1">
                <a:solidFill>
                  <a:srgbClr val="663300"/>
                </a:solidFill>
              </a:rPr>
              <a:t>be </a:t>
            </a:r>
            <a:r>
              <a:rPr lang="en-US">
                <a:solidFill>
                  <a:srgbClr val="663300"/>
                </a:solidFill>
              </a:rPr>
              <a:t>a left one, or a right one, or (somehow) both, or neither. To say that an atom is down must be just the same as to say that it</a:t>
            </a:r>
            <a:r>
              <a:rPr lang="ja-JP" altLang="en-US">
                <a:solidFill>
                  <a:srgbClr val="663300"/>
                </a:solidFill>
              </a:rPr>
              <a:t>’</a:t>
            </a:r>
            <a:r>
              <a:rPr lang="en-US">
                <a:solidFill>
                  <a:srgbClr val="663300"/>
                </a:solidFill>
              </a:rPr>
              <a:t>s in a </a:t>
            </a:r>
            <a:r>
              <a:rPr lang="en-US" i="1">
                <a:solidFill>
                  <a:srgbClr val="663300"/>
                </a:solidFill>
              </a:rPr>
              <a:t>superposition </a:t>
            </a:r>
            <a:r>
              <a:rPr lang="en-US">
                <a:solidFill>
                  <a:srgbClr val="663300"/>
                </a:solidFill>
              </a:rPr>
              <a:t>of being left and right.</a:t>
            </a:r>
          </a:p>
          <a:p>
            <a:pPr eaLnBrk="1" hangingPunct="1"/>
            <a:endParaRPr lang="en-US" sz="2000">
              <a:solidFill>
                <a:srgbClr val="663300"/>
              </a:solidFill>
            </a:endParaRPr>
          </a:p>
          <a:p>
            <a:pPr eaLnBrk="1" hangingPunct="1"/>
            <a:r>
              <a:rPr lang="en-US" sz="2000" b="1">
                <a:solidFill>
                  <a:srgbClr val="663300"/>
                </a:solidFill>
              </a:rPr>
              <a:t>So what outcome can we expect of a left/right measurement?</a:t>
            </a:r>
          </a:p>
        </p:txBody>
      </p:sp>
      <p:sp>
        <p:nvSpPr>
          <p:cNvPr id="30724" name="TextBox 1"/>
          <p:cNvSpPr txBox="1">
            <a:spLocks noChangeArrowheads="1"/>
          </p:cNvSpPr>
          <p:nvPr/>
        </p:nvSpPr>
        <p:spPr bwMode="auto">
          <a:xfrm>
            <a:off x="2286000" y="5334000"/>
            <a:ext cx="5486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CC3300"/>
                </a:solidFill>
              </a:rPr>
              <a:t>Quantum mechanics must be a probabilistic theory !!</a:t>
            </a:r>
          </a:p>
        </p:txBody>
      </p:sp>
    </p:spTree>
    <p:extLst>
      <p:ext uri="{BB962C8B-B14F-4D97-AF65-F5344CB8AC3E}">
        <p14:creationId xmlns:p14="http://schemas.microsoft.com/office/powerpoint/2010/main" val="20941432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sg1.tiff"/>
          <p:cNvPicPr>
            <a:picLocks noChangeAspect="1"/>
          </p:cNvPicPr>
          <p:nvPr/>
        </p:nvPicPr>
        <p:blipFill>
          <a:blip r:embed="rId2">
            <a:extLst>
              <a:ext uri="{28A0092B-C50C-407E-A947-70E740481C1C}">
                <a14:useLocalDpi xmlns:a14="http://schemas.microsoft.com/office/drawing/2010/main" val="0"/>
              </a:ext>
            </a:extLst>
          </a:blip>
          <a:srcRect t="7658" r="64166" b="52269"/>
          <a:stretch>
            <a:fillRect/>
          </a:stretch>
        </p:blipFill>
        <p:spPr bwMode="auto">
          <a:xfrm rot="10800000">
            <a:off x="228600" y="3429000"/>
            <a:ext cx="62690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7" descr="spin_e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2438" y="0"/>
            <a:ext cx="6049962" cy="335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724400" y="3429000"/>
            <a:ext cx="1676400" cy="914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4648200" y="6324600"/>
            <a:ext cx="1828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108836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609600" y="838200"/>
            <a:ext cx="754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smtClean="0"/>
              <a:t>in Richard Feynman’s words </a:t>
            </a:r>
          </a:p>
          <a:p>
            <a:pPr eaLnBrk="1" hangingPunct="1"/>
            <a:r>
              <a:rPr lang="en-US" dirty="0" smtClean="0"/>
              <a:t>(Lectures on Physics, Vol. III, Page 1-1)</a:t>
            </a:r>
            <a:endParaRPr lang="en-US" b="1" dirty="0">
              <a:solidFill>
                <a:srgbClr val="CC3300"/>
              </a:solidFill>
            </a:endParaRPr>
          </a:p>
        </p:txBody>
      </p:sp>
      <p:sp>
        <p:nvSpPr>
          <p:cNvPr id="30723" name="TextBox 2"/>
          <p:cNvSpPr txBox="1">
            <a:spLocks noChangeArrowheads="1"/>
          </p:cNvSpPr>
          <p:nvPr/>
        </p:nvSpPr>
        <p:spPr bwMode="auto">
          <a:xfrm>
            <a:off x="152400" y="2286000"/>
            <a:ext cx="88392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solidFill>
                  <a:srgbClr val="663300"/>
                </a:solidFill>
              </a:rPr>
              <a:t>We </a:t>
            </a:r>
            <a:r>
              <a:rPr lang="en-US" dirty="0">
                <a:solidFill>
                  <a:srgbClr val="663300"/>
                </a:solidFill>
              </a:rPr>
              <a:t>choose to examine a phenomenon which is impossible, </a:t>
            </a:r>
            <a:r>
              <a:rPr lang="en-US" i="1" dirty="0">
                <a:solidFill>
                  <a:srgbClr val="663300"/>
                </a:solidFill>
              </a:rPr>
              <a:t>absolutely</a:t>
            </a:r>
            <a:r>
              <a:rPr lang="en-US" dirty="0">
                <a:solidFill>
                  <a:srgbClr val="663300"/>
                </a:solidFill>
              </a:rPr>
              <a:t> impossible, to explain in any classical way, and which has in it the heart of quantum mechanics. In reality, it contains the </a:t>
            </a:r>
            <a:r>
              <a:rPr lang="en-US" i="1" dirty="0">
                <a:solidFill>
                  <a:srgbClr val="663300"/>
                </a:solidFill>
              </a:rPr>
              <a:t>only</a:t>
            </a:r>
            <a:r>
              <a:rPr lang="en-US" dirty="0">
                <a:solidFill>
                  <a:srgbClr val="663300"/>
                </a:solidFill>
              </a:rPr>
              <a:t> mystery. We </a:t>
            </a:r>
            <a:r>
              <a:rPr lang="en-US" dirty="0" smtClean="0">
                <a:solidFill>
                  <a:srgbClr val="663300"/>
                </a:solidFill>
              </a:rPr>
              <a:t>cannot </a:t>
            </a:r>
            <a:r>
              <a:rPr lang="en-US" dirty="0">
                <a:solidFill>
                  <a:srgbClr val="663300"/>
                </a:solidFill>
              </a:rPr>
              <a:t>make the mystery go away by “explaining” how it works. We will just tell you how it works. </a:t>
            </a:r>
            <a:endParaRPr lang="en-US" dirty="0" smtClean="0">
              <a:solidFill>
                <a:srgbClr val="663300"/>
              </a:solidFill>
            </a:endParaRPr>
          </a:p>
          <a:p>
            <a:pPr eaLnBrk="1" hangingPunct="1"/>
            <a:endParaRPr lang="en-US" dirty="0" smtClean="0">
              <a:solidFill>
                <a:srgbClr val="663300"/>
              </a:solidFill>
            </a:endParaRPr>
          </a:p>
          <a:p>
            <a:pPr eaLnBrk="1" hangingPunct="1"/>
            <a:endParaRPr lang="en-US" sz="2000" dirty="0">
              <a:solidFill>
                <a:srgbClr val="663300"/>
              </a:solidFill>
            </a:endParaRPr>
          </a:p>
        </p:txBody>
      </p:sp>
    </p:spTree>
    <p:extLst>
      <p:ext uri="{BB962C8B-B14F-4D97-AF65-F5344CB8AC3E}">
        <p14:creationId xmlns:p14="http://schemas.microsoft.com/office/powerpoint/2010/main" val="32713600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1" desc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5188" y="-152400"/>
            <a:ext cx="82026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05467" y="4605867"/>
            <a:ext cx="838200" cy="369332"/>
          </a:xfrm>
          <a:prstGeom prst="rect">
            <a:avLst/>
          </a:prstGeom>
          <a:solidFill>
            <a:srgbClr val="FFD572"/>
          </a:solidFill>
        </p:spPr>
        <p:txBody>
          <a:bodyPr wrap="square" rtlCol="0">
            <a:spAutoFit/>
          </a:bodyPr>
          <a:lstStyle/>
          <a:p>
            <a:r>
              <a:rPr lang="en-US" dirty="0" smtClean="0"/>
              <a:t>down</a:t>
            </a:r>
            <a:endParaRPr lang="en-US" dirty="0"/>
          </a:p>
        </p:txBody>
      </p:sp>
      <p:sp>
        <p:nvSpPr>
          <p:cNvPr id="4" name="TextBox 3"/>
          <p:cNvSpPr txBox="1"/>
          <p:nvPr/>
        </p:nvSpPr>
        <p:spPr>
          <a:xfrm>
            <a:off x="2590800" y="4800600"/>
            <a:ext cx="1295400" cy="400110"/>
          </a:xfrm>
          <a:prstGeom prst="rect">
            <a:avLst/>
          </a:prstGeom>
          <a:solidFill>
            <a:srgbClr val="FFD572"/>
          </a:solidFill>
        </p:spPr>
        <p:txBody>
          <a:bodyPr wrap="square" rtlCol="0">
            <a:spAutoFit/>
          </a:bodyPr>
          <a:lstStyle/>
          <a:p>
            <a:r>
              <a:rPr lang="en-US" sz="2000" dirty="0" smtClean="0"/>
              <a:t>left / right</a:t>
            </a:r>
            <a:endParaRPr lang="en-US" sz="2000" dirty="0"/>
          </a:p>
        </p:txBody>
      </p:sp>
      <p:sp>
        <p:nvSpPr>
          <p:cNvPr id="5" name="TextBox 4"/>
          <p:cNvSpPr txBox="1"/>
          <p:nvPr/>
        </p:nvSpPr>
        <p:spPr>
          <a:xfrm>
            <a:off x="3296356" y="2831068"/>
            <a:ext cx="838200" cy="369332"/>
          </a:xfrm>
          <a:prstGeom prst="rect">
            <a:avLst/>
          </a:prstGeom>
          <a:solidFill>
            <a:srgbClr val="FFD572"/>
          </a:solidFill>
        </p:spPr>
        <p:txBody>
          <a:bodyPr wrap="square" rtlCol="0">
            <a:spAutoFit/>
          </a:bodyPr>
          <a:lstStyle/>
          <a:p>
            <a:r>
              <a:rPr lang="en-US" dirty="0" smtClean="0"/>
              <a:t>left</a:t>
            </a:r>
            <a:endParaRPr lang="en-US" dirty="0"/>
          </a:p>
        </p:txBody>
      </p:sp>
      <p:sp>
        <p:nvSpPr>
          <p:cNvPr id="6" name="TextBox 5"/>
          <p:cNvSpPr txBox="1"/>
          <p:nvPr/>
        </p:nvSpPr>
        <p:spPr>
          <a:xfrm>
            <a:off x="5029200" y="4586111"/>
            <a:ext cx="838200" cy="369332"/>
          </a:xfrm>
          <a:prstGeom prst="rect">
            <a:avLst/>
          </a:prstGeom>
          <a:solidFill>
            <a:srgbClr val="FFD572"/>
          </a:solidFill>
        </p:spPr>
        <p:txBody>
          <a:bodyPr wrap="square" rtlCol="0">
            <a:spAutoFit/>
          </a:bodyPr>
          <a:lstStyle/>
          <a:p>
            <a:r>
              <a:rPr lang="en-US" dirty="0" smtClean="0"/>
              <a:t>right</a:t>
            </a:r>
            <a:endParaRPr lang="en-US" dirty="0"/>
          </a:p>
        </p:txBody>
      </p:sp>
      <p:sp>
        <p:nvSpPr>
          <p:cNvPr id="3" name="TextBox 2"/>
          <p:cNvSpPr txBox="1"/>
          <p:nvPr/>
        </p:nvSpPr>
        <p:spPr>
          <a:xfrm>
            <a:off x="1828800" y="609600"/>
            <a:ext cx="4419600" cy="646331"/>
          </a:xfrm>
          <a:prstGeom prst="rect">
            <a:avLst/>
          </a:prstGeom>
          <a:noFill/>
        </p:spPr>
        <p:txBody>
          <a:bodyPr wrap="square" rtlCol="0">
            <a:spAutoFit/>
          </a:bodyPr>
          <a:lstStyle/>
          <a:p>
            <a:r>
              <a:rPr lang="en-US" b="1" dirty="0" smtClean="0">
                <a:solidFill>
                  <a:srgbClr val="29CD10"/>
                </a:solidFill>
              </a:rPr>
              <a:t>go through timeline writing out the state to see what happens</a:t>
            </a:r>
            <a:endParaRPr lang="en-US" b="1" dirty="0">
              <a:solidFill>
                <a:srgbClr val="29CD1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2"/>
          <p:cNvSpPr txBox="1">
            <a:spLocks noChangeArrowheads="1"/>
          </p:cNvSpPr>
          <p:nvPr/>
        </p:nvSpPr>
        <p:spPr bwMode="auto">
          <a:xfrm>
            <a:off x="533400" y="2133600"/>
            <a:ext cx="81534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t>assign the Scientific American article “The </a:t>
            </a:r>
            <a:r>
              <a:rPr lang="en-US" dirty="0"/>
              <a:t>Duality</a:t>
            </a:r>
            <a:br>
              <a:rPr lang="en-US" dirty="0"/>
            </a:br>
            <a:r>
              <a:rPr lang="en-US" dirty="0"/>
              <a:t>in Matter and </a:t>
            </a:r>
            <a:r>
              <a:rPr lang="en-US" dirty="0" smtClean="0"/>
              <a:t>Light” for reading, which among other things shows that the double-slit interference pattern emerges </a:t>
            </a:r>
            <a:r>
              <a:rPr lang="en-US" i="1" dirty="0" smtClean="0"/>
              <a:t>even</a:t>
            </a:r>
            <a:r>
              <a:rPr lang="en-US" dirty="0" smtClean="0"/>
              <a:t> if the photons are sent one at a time!</a:t>
            </a:r>
            <a:endParaRPr lang="en-US" dirty="0" smtClean="0">
              <a:effectLst/>
            </a:endParaRPr>
          </a:p>
          <a:p>
            <a:endParaRPr lang="en-US" dirty="0" smtClean="0">
              <a:solidFill>
                <a:srgbClr val="663300"/>
              </a:solidFill>
            </a:endParaRPr>
          </a:p>
          <a:p>
            <a:pPr eaLnBrk="1" hangingPunct="1"/>
            <a:endParaRPr lang="en-US" dirty="0" smtClean="0">
              <a:solidFill>
                <a:srgbClr val="663300"/>
              </a:solidFill>
            </a:endParaRPr>
          </a:p>
          <a:p>
            <a:pPr eaLnBrk="1" hangingPunct="1"/>
            <a:endParaRPr lang="en-US" sz="2000" dirty="0">
              <a:solidFill>
                <a:srgbClr val="663300"/>
              </a:solidFill>
            </a:endParaRPr>
          </a:p>
        </p:txBody>
      </p:sp>
    </p:spTree>
    <p:extLst>
      <p:ext uri="{BB962C8B-B14F-4D97-AF65-F5344CB8AC3E}">
        <p14:creationId xmlns:p14="http://schemas.microsoft.com/office/powerpoint/2010/main" val="37321192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a:off x="0" y="304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solidFill>
                  <a:srgbClr val="CC3300"/>
                </a:solidFill>
              </a:rPr>
              <a:t>Quantum Cryptography: </a:t>
            </a:r>
          </a:p>
          <a:p>
            <a:pPr algn="ctr" eaLnBrk="1" hangingPunct="1"/>
            <a:r>
              <a:rPr lang="en-US" sz="3600">
                <a:solidFill>
                  <a:srgbClr val="CC3300"/>
                </a:solidFill>
              </a:rPr>
              <a:t>how to communicate without eavesdropping</a:t>
            </a:r>
          </a:p>
        </p:txBody>
      </p:sp>
      <p:sp>
        <p:nvSpPr>
          <p:cNvPr id="45059" name="TextBox 4"/>
          <p:cNvSpPr txBox="1">
            <a:spLocks noChangeArrowheads="1"/>
          </p:cNvSpPr>
          <p:nvPr/>
        </p:nvSpPr>
        <p:spPr bwMode="auto">
          <a:xfrm>
            <a:off x="990600" y="1447800"/>
            <a:ext cx="777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663300"/>
                </a:solidFill>
              </a:rPr>
              <a:t>(from S.J. </a:t>
            </a:r>
            <a:r>
              <a:rPr lang="en-US" sz="1800" dirty="0" err="1">
                <a:solidFill>
                  <a:srgbClr val="663300"/>
                </a:solidFill>
              </a:rPr>
              <a:t>Lomonaco</a:t>
            </a:r>
            <a:r>
              <a:rPr lang="en-US" sz="1800" dirty="0">
                <a:solidFill>
                  <a:srgbClr val="663300"/>
                </a:solidFill>
              </a:rPr>
              <a:t>, Jr., http://www/</a:t>
            </a:r>
            <a:r>
              <a:rPr lang="en-US" sz="1800" dirty="0" err="1">
                <a:solidFill>
                  <a:srgbClr val="663300"/>
                </a:solidFill>
              </a:rPr>
              <a:t>csee.ubmc.edu</a:t>
            </a:r>
            <a:r>
              <a:rPr lang="en-US" sz="1800" dirty="0">
                <a:solidFill>
                  <a:srgbClr val="663300"/>
                </a:solidFill>
              </a:rPr>
              <a:t>/~</a:t>
            </a:r>
            <a:r>
              <a:rPr lang="en-US" sz="1800" dirty="0" err="1">
                <a:solidFill>
                  <a:srgbClr val="663300"/>
                </a:solidFill>
              </a:rPr>
              <a:t>lomonaco</a:t>
            </a:r>
            <a:r>
              <a:rPr lang="en-US" sz="1800" dirty="0">
                <a:solidFill>
                  <a:srgbClr val="663300"/>
                </a:solidFill>
              </a:rPr>
              <a:t>)</a:t>
            </a:r>
            <a:endParaRPr lang="en-US" sz="1800" dirty="0">
              <a:solidFill>
                <a:srgbClr val="CC3300"/>
              </a:solidFill>
            </a:endParaRPr>
          </a:p>
        </p:txBody>
      </p:sp>
      <p:sp>
        <p:nvSpPr>
          <p:cNvPr id="45060" name="TextBox 5"/>
          <p:cNvSpPr txBox="1">
            <a:spLocks noChangeArrowheads="1"/>
          </p:cNvSpPr>
          <p:nvPr/>
        </p:nvSpPr>
        <p:spPr bwMode="auto">
          <a:xfrm>
            <a:off x="76200" y="6400800"/>
            <a:ext cx="1013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CC3300"/>
                </a:solidFill>
              </a:rPr>
              <a:t>Key idea: How to determine if Eve is listening to Alice and </a:t>
            </a:r>
            <a:r>
              <a:rPr lang="en-US" sz="2000" dirty="0" smtClean="0">
                <a:solidFill>
                  <a:srgbClr val="CC3300"/>
                </a:solidFill>
              </a:rPr>
              <a:t>Bob’s </a:t>
            </a:r>
            <a:r>
              <a:rPr lang="en-US" sz="2000" dirty="0">
                <a:solidFill>
                  <a:srgbClr val="CC3300"/>
                </a:solidFill>
              </a:rPr>
              <a:t>conversation?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3"/>
          <p:cNvSpPr txBox="1">
            <a:spLocks noChangeArrowheads="1"/>
          </p:cNvSpPr>
          <p:nvPr/>
        </p:nvSpPr>
        <p:spPr bwMode="auto">
          <a:xfrm>
            <a:off x="0" y="304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solidFill>
                  <a:srgbClr val="CC3300"/>
                </a:solidFill>
              </a:rPr>
              <a:t>Quantum Cryptography: </a:t>
            </a:r>
          </a:p>
          <a:p>
            <a:pPr algn="ctr" eaLnBrk="1" hangingPunct="1"/>
            <a:r>
              <a:rPr lang="en-US" sz="3600">
                <a:solidFill>
                  <a:srgbClr val="CC3300"/>
                </a:solidFill>
              </a:rPr>
              <a:t>how to communicate without eavesdropping</a:t>
            </a:r>
          </a:p>
        </p:txBody>
      </p:sp>
      <p:sp>
        <p:nvSpPr>
          <p:cNvPr id="46083" name="TextBox 4"/>
          <p:cNvSpPr txBox="1">
            <a:spLocks noChangeArrowheads="1"/>
          </p:cNvSpPr>
          <p:nvPr/>
        </p:nvSpPr>
        <p:spPr bwMode="auto">
          <a:xfrm>
            <a:off x="990600" y="1447800"/>
            <a:ext cx="777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663300"/>
                </a:solidFill>
              </a:rPr>
              <a:t>(from S.J. Lomonaco, Jr., http://www/csee.ubmc.edu/~lomonaco)</a:t>
            </a:r>
            <a:endParaRPr lang="en-US" sz="1800">
              <a:solidFill>
                <a:srgbClr val="CC3300"/>
              </a:solidFill>
            </a:endParaRPr>
          </a:p>
        </p:txBody>
      </p:sp>
      <p:sp>
        <p:nvSpPr>
          <p:cNvPr id="46084" name="TextBox 5"/>
          <p:cNvSpPr txBox="1">
            <a:spLocks noChangeArrowheads="1"/>
          </p:cNvSpPr>
          <p:nvPr/>
        </p:nvSpPr>
        <p:spPr bwMode="auto">
          <a:xfrm>
            <a:off x="76200" y="6400800"/>
            <a:ext cx="1013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CC3300"/>
                </a:solidFill>
              </a:rPr>
              <a:t>Key idea: How to determine if Eve is listening to Alice and Bob</a:t>
            </a:r>
            <a:r>
              <a:rPr lang="ja-JP" altLang="en-US" sz="2000">
                <a:solidFill>
                  <a:srgbClr val="CC3300"/>
                </a:solidFill>
              </a:rPr>
              <a:t>’</a:t>
            </a:r>
            <a:r>
              <a:rPr lang="en-US" sz="2000">
                <a:solidFill>
                  <a:srgbClr val="CC3300"/>
                </a:solidFill>
              </a:rPr>
              <a:t>s conversation?</a:t>
            </a:r>
          </a:p>
        </p:txBody>
      </p:sp>
      <p:pic>
        <p:nvPicPr>
          <p:cNvPr id="46085" name="Picture 6" descr="alic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2667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7" descr="bob.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6300" y="2133600"/>
            <a:ext cx="280670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8" descr="ev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581400"/>
            <a:ext cx="25146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Box 9"/>
          <p:cNvSpPr txBox="1">
            <a:spLocks noChangeArrowheads="1"/>
          </p:cNvSpPr>
          <p:nvPr/>
        </p:nvSpPr>
        <p:spPr bwMode="auto">
          <a:xfrm>
            <a:off x="990600" y="5938838"/>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3300"/>
                </a:solidFill>
              </a:rPr>
              <a:t>Alice</a:t>
            </a:r>
            <a:endParaRPr lang="en-US" b="1">
              <a:solidFill>
                <a:srgbClr val="CC3300"/>
              </a:solidFill>
            </a:endParaRPr>
          </a:p>
        </p:txBody>
      </p:sp>
      <p:sp>
        <p:nvSpPr>
          <p:cNvPr id="46089" name="TextBox 10"/>
          <p:cNvSpPr txBox="1">
            <a:spLocks noChangeArrowheads="1"/>
          </p:cNvSpPr>
          <p:nvPr/>
        </p:nvSpPr>
        <p:spPr bwMode="auto">
          <a:xfrm>
            <a:off x="6858000" y="54102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3300"/>
                </a:solidFill>
              </a:rPr>
              <a:t>Bob</a:t>
            </a:r>
            <a:endParaRPr lang="en-US" b="1">
              <a:solidFill>
                <a:srgbClr val="CC3300"/>
              </a:solidFill>
            </a:endParaRPr>
          </a:p>
        </p:txBody>
      </p:sp>
      <p:sp>
        <p:nvSpPr>
          <p:cNvPr id="46090" name="TextBox 11"/>
          <p:cNvSpPr txBox="1">
            <a:spLocks noChangeArrowheads="1"/>
          </p:cNvSpPr>
          <p:nvPr/>
        </p:nvSpPr>
        <p:spPr bwMode="auto">
          <a:xfrm>
            <a:off x="4114800" y="3119438"/>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3300"/>
                </a:solidFill>
              </a:rPr>
              <a:t>Eve</a:t>
            </a:r>
            <a:endParaRPr lang="en-US" b="1">
              <a:solidFill>
                <a:srgbClr val="CC33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1" descr="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48000" y="990600"/>
            <a:ext cx="2971800" cy="1066800"/>
          </a:xfrm>
          <a:prstGeom prst="rect">
            <a:avLst/>
          </a:prstGeom>
          <a:solidFill>
            <a:srgbClr val="C5ED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48130" name="Object 2"/>
          <p:cNvGraphicFramePr>
            <a:graphicFrameLocks noChangeAspect="1"/>
          </p:cNvGraphicFramePr>
          <p:nvPr/>
        </p:nvGraphicFramePr>
        <p:xfrm>
          <a:off x="3505200" y="990600"/>
          <a:ext cx="2247900" cy="1066800"/>
        </p:xfrm>
        <a:graphic>
          <a:graphicData uri="http://schemas.openxmlformats.org/presentationml/2006/ole">
            <mc:AlternateContent xmlns:mc="http://schemas.openxmlformats.org/markup-compatibility/2006">
              <mc:Choice xmlns:v="urn:schemas-microsoft-com:vml" Requires="v">
                <p:oleObj spid="_x0000_s48157" name="Equation" r:id="rId4" imgW="749300" imgH="355600" progId="Equation.3">
                  <p:embed/>
                </p:oleObj>
              </mc:Choice>
              <mc:Fallback>
                <p:oleObj name="Equation" r:id="rId4" imgW="749300" imgH="355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990600"/>
                        <a:ext cx="22479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31750"/>
            <a:ext cx="90678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2000" y="990600"/>
            <a:ext cx="7620000" cy="4038600"/>
          </a:xfrm>
          <a:prstGeom prst="rect">
            <a:avLst/>
          </a:prstGeom>
          <a:solidFill>
            <a:srgbClr val="C5ED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9156" name="Picture 4" descr="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95600"/>
            <a:ext cx="3975100"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 descr="1.tiff"/>
          <p:cNvPicPr>
            <a:picLocks noChangeAspect="1"/>
          </p:cNvPicPr>
          <p:nvPr/>
        </p:nvPicPr>
        <p:blipFill>
          <a:blip r:embed="rId4">
            <a:extLst>
              <a:ext uri="{28A0092B-C50C-407E-A947-70E740481C1C}">
                <a14:useLocalDpi xmlns:a14="http://schemas.microsoft.com/office/drawing/2010/main" val="0"/>
              </a:ext>
            </a:extLst>
          </a:blip>
          <a:srcRect b="2470"/>
          <a:stretch>
            <a:fillRect/>
          </a:stretch>
        </p:blipFill>
        <p:spPr bwMode="auto">
          <a:xfrm>
            <a:off x="304800" y="990600"/>
            <a:ext cx="464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2.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sg1.tiff"/>
          <p:cNvPicPr>
            <a:picLocks noChangeAspect="1"/>
          </p:cNvPicPr>
          <p:nvPr/>
        </p:nvPicPr>
        <p:blipFill>
          <a:blip r:embed="rId2">
            <a:extLst>
              <a:ext uri="{28A0092B-C50C-407E-A947-70E740481C1C}">
                <a14:useLocalDpi xmlns:a14="http://schemas.microsoft.com/office/drawing/2010/main" val="0"/>
              </a:ext>
            </a:extLst>
          </a:blip>
          <a:srcRect l="1743" t="7658" r="64166" b="52269"/>
          <a:stretch>
            <a:fillRect/>
          </a:stretch>
        </p:blipFill>
        <p:spPr bwMode="auto">
          <a:xfrm rot="10800000">
            <a:off x="131763" y="76200"/>
            <a:ext cx="59642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48200" y="76200"/>
            <a:ext cx="1447800" cy="914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4572000" y="2971800"/>
            <a:ext cx="15240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389" name="Picture 7" descr="sg1.tiff"/>
          <p:cNvPicPr>
            <a:picLocks noChangeAspect="1"/>
          </p:cNvPicPr>
          <p:nvPr/>
        </p:nvPicPr>
        <p:blipFill>
          <a:blip r:embed="rId2">
            <a:extLst>
              <a:ext uri="{28A0092B-C50C-407E-A947-70E740481C1C}">
                <a14:useLocalDpi xmlns:a14="http://schemas.microsoft.com/office/drawing/2010/main" val="0"/>
              </a:ext>
            </a:extLst>
          </a:blip>
          <a:srcRect l="35834" t="18114" r="26666" b="57495"/>
          <a:stretch>
            <a:fillRect/>
          </a:stretch>
        </p:blipFill>
        <p:spPr bwMode="auto">
          <a:xfrm rot="10800000">
            <a:off x="152400" y="4191000"/>
            <a:ext cx="73152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97588" y="4191000"/>
            <a:ext cx="1320800" cy="4397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391" name="TextBox 46"/>
          <p:cNvSpPr txBox="1">
            <a:spLocks noChangeArrowheads="1"/>
          </p:cNvSpPr>
          <p:nvPr/>
        </p:nvSpPr>
        <p:spPr bwMode="auto">
          <a:xfrm>
            <a:off x="6172200" y="9906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up = u</a:t>
            </a:r>
          </a:p>
        </p:txBody>
      </p:sp>
      <p:sp>
        <p:nvSpPr>
          <p:cNvPr id="16392" name="TextBox 46"/>
          <p:cNvSpPr txBox="1">
            <a:spLocks noChangeArrowheads="1"/>
          </p:cNvSpPr>
          <p:nvPr/>
        </p:nvSpPr>
        <p:spPr bwMode="auto">
          <a:xfrm>
            <a:off x="6172200" y="24384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down = d</a:t>
            </a:r>
          </a:p>
        </p:txBody>
      </p:sp>
      <p:sp>
        <p:nvSpPr>
          <p:cNvPr id="16393" name="TextBox 48"/>
          <p:cNvSpPr txBox="1">
            <a:spLocks noChangeArrowheads="1"/>
          </p:cNvSpPr>
          <p:nvPr/>
        </p:nvSpPr>
        <p:spPr bwMode="auto">
          <a:xfrm>
            <a:off x="7239000" y="45720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663300"/>
                </a:solidFill>
              </a:rPr>
              <a:t>left =</a:t>
            </a:r>
          </a:p>
        </p:txBody>
      </p:sp>
      <p:sp>
        <p:nvSpPr>
          <p:cNvPr id="16394" name="TextBox 48"/>
          <p:cNvSpPr txBox="1">
            <a:spLocks noChangeArrowheads="1"/>
          </p:cNvSpPr>
          <p:nvPr/>
        </p:nvSpPr>
        <p:spPr bwMode="auto">
          <a:xfrm>
            <a:off x="7315200" y="5497513"/>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663300"/>
                </a:solidFill>
              </a:rPr>
              <a:t>right = r</a:t>
            </a:r>
          </a:p>
        </p:txBody>
      </p:sp>
      <p:sp>
        <p:nvSpPr>
          <p:cNvPr id="16395" name="TextBox 44"/>
          <p:cNvSpPr txBox="1">
            <a:spLocks noChangeArrowheads="1"/>
          </p:cNvSpPr>
          <p:nvPr/>
        </p:nvSpPr>
        <p:spPr bwMode="auto">
          <a:xfrm>
            <a:off x="8305800" y="4343400"/>
            <a:ext cx="60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latin typeface="Brush Script MT Italic" charset="0"/>
                <a:cs typeface="Brush Script MT Italic" charset="0"/>
              </a:rPr>
              <a:t>l</a:t>
            </a:r>
          </a:p>
        </p:txBody>
      </p:sp>
    </p:spTree>
    <p:extLst>
      <p:ext uri="{BB962C8B-B14F-4D97-AF65-F5344CB8AC3E}">
        <p14:creationId xmlns:p14="http://schemas.microsoft.com/office/powerpoint/2010/main" val="2151176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 y="152400"/>
            <a:ext cx="8909050" cy="66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descr="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2"/>
          <p:cNvSpPr txBox="1">
            <a:spLocks noChangeArrowheads="1"/>
          </p:cNvSpPr>
          <p:nvPr/>
        </p:nvSpPr>
        <p:spPr bwMode="auto">
          <a:xfrm>
            <a:off x="5257800" y="1594555"/>
            <a:ext cx="3200400"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t>This is our </a:t>
            </a:r>
            <a:r>
              <a:rPr lang="en-US" sz="1800" b="1" dirty="0" smtClean="0"/>
              <a:t>left/right value</a:t>
            </a:r>
            <a:endParaRPr lang="en-US" sz="1800" b="1" dirty="0"/>
          </a:p>
        </p:txBody>
      </p:sp>
      <p:sp>
        <p:nvSpPr>
          <p:cNvPr id="54276" name="TextBox 3"/>
          <p:cNvSpPr txBox="1">
            <a:spLocks noChangeArrowheads="1"/>
          </p:cNvSpPr>
          <p:nvPr/>
        </p:nvSpPr>
        <p:spPr bwMode="auto">
          <a:xfrm>
            <a:off x="5286374" y="4953000"/>
            <a:ext cx="3552826"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t>This is our </a:t>
            </a:r>
            <a:r>
              <a:rPr lang="en-US" sz="1800" b="1" dirty="0" smtClean="0"/>
              <a:t>up/down value</a:t>
            </a:r>
            <a:endParaRPr lang="en-US" sz="18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2.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4.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62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descr="5.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4982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descr="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7250" y="304800"/>
            <a:ext cx="46799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descr="2.png"/>
          <p:cNvPicPr>
            <a:picLocks noChangeAspect="1"/>
          </p:cNvPicPr>
          <p:nvPr/>
        </p:nvPicPr>
        <p:blipFill rotWithShape="1">
          <a:blip r:embed="rId3">
            <a:extLst>
              <a:ext uri="{28A0092B-C50C-407E-A947-70E740481C1C}">
                <a14:useLocalDpi xmlns:a14="http://schemas.microsoft.com/office/drawing/2010/main" val="0"/>
              </a:ext>
            </a:extLst>
          </a:blip>
          <a:srcRect l="32929" r="34707"/>
          <a:stretch/>
        </p:blipFill>
        <p:spPr bwMode="auto">
          <a:xfrm>
            <a:off x="2836332" y="2805113"/>
            <a:ext cx="2455335"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2.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sg1.tiff"/>
          <p:cNvPicPr>
            <a:picLocks noChangeAspect="1"/>
          </p:cNvPicPr>
          <p:nvPr/>
        </p:nvPicPr>
        <p:blipFill>
          <a:blip r:embed="rId2">
            <a:extLst>
              <a:ext uri="{28A0092B-C50C-407E-A947-70E740481C1C}">
                <a14:useLocalDpi xmlns:a14="http://schemas.microsoft.com/office/drawing/2010/main" val="0"/>
              </a:ext>
            </a:extLst>
          </a:blip>
          <a:srcRect l="1743" t="7658" r="64166" b="52269"/>
          <a:stretch>
            <a:fillRect/>
          </a:stretch>
        </p:blipFill>
        <p:spPr bwMode="auto">
          <a:xfrm rot="10800000">
            <a:off x="76200" y="1038225"/>
            <a:ext cx="38100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60688" y="1038225"/>
            <a:ext cx="925512" cy="584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2913063" y="2895600"/>
            <a:ext cx="973137" cy="2921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7413" name="Picture 7" descr="sg1.tiff"/>
          <p:cNvPicPr>
            <a:picLocks noChangeAspect="1"/>
          </p:cNvPicPr>
          <p:nvPr/>
        </p:nvPicPr>
        <p:blipFill>
          <a:blip r:embed="rId2">
            <a:extLst>
              <a:ext uri="{28A0092B-C50C-407E-A947-70E740481C1C}">
                <a14:useLocalDpi xmlns:a14="http://schemas.microsoft.com/office/drawing/2010/main" val="0"/>
              </a:ext>
            </a:extLst>
          </a:blip>
          <a:srcRect l="35834" t="18114" r="26666" b="57495"/>
          <a:stretch>
            <a:fillRect/>
          </a:stretch>
        </p:blipFill>
        <p:spPr bwMode="auto">
          <a:xfrm rot="10800000">
            <a:off x="76200" y="4908550"/>
            <a:ext cx="4114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398838" y="4908550"/>
            <a:ext cx="742950" cy="2476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415" name="TextBox 46"/>
          <p:cNvSpPr txBox="1">
            <a:spLocks noChangeArrowheads="1"/>
          </p:cNvSpPr>
          <p:nvPr/>
        </p:nvSpPr>
        <p:spPr bwMode="auto">
          <a:xfrm>
            <a:off x="3886200" y="14954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up = u</a:t>
            </a:r>
          </a:p>
        </p:txBody>
      </p:sp>
      <p:sp>
        <p:nvSpPr>
          <p:cNvPr id="17416" name="TextBox 46"/>
          <p:cNvSpPr txBox="1">
            <a:spLocks noChangeArrowheads="1"/>
          </p:cNvSpPr>
          <p:nvPr/>
        </p:nvSpPr>
        <p:spPr bwMode="auto">
          <a:xfrm>
            <a:off x="3886200" y="2486025"/>
            <a:ext cx="1600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down = d</a:t>
            </a:r>
          </a:p>
        </p:txBody>
      </p:sp>
      <p:sp>
        <p:nvSpPr>
          <p:cNvPr id="17417" name="TextBox 48"/>
          <p:cNvSpPr txBox="1">
            <a:spLocks noChangeArrowheads="1"/>
          </p:cNvSpPr>
          <p:nvPr/>
        </p:nvSpPr>
        <p:spPr bwMode="auto">
          <a:xfrm>
            <a:off x="4016375" y="554513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663300"/>
                </a:solidFill>
              </a:rPr>
              <a:t>right = r</a:t>
            </a:r>
          </a:p>
        </p:txBody>
      </p:sp>
      <p:sp>
        <p:nvSpPr>
          <p:cNvPr id="14" name="Rectangle 13"/>
          <p:cNvSpPr/>
          <p:nvPr/>
        </p:nvSpPr>
        <p:spPr>
          <a:xfrm>
            <a:off x="5791200" y="1130300"/>
            <a:ext cx="2057400" cy="2057400"/>
          </a:xfrm>
          <a:prstGeom prst="rect">
            <a:avLst/>
          </a:prstGeom>
          <a:noFill/>
          <a:ln w="1270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5715000" y="19431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7772400" y="19431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rot="16200000">
            <a:off x="6743700" y="9017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 name="Straight Arrow Connector 17"/>
          <p:cNvCxnSpPr/>
          <p:nvPr/>
        </p:nvCxnSpPr>
        <p:spPr>
          <a:xfrm>
            <a:off x="4800600" y="2197100"/>
            <a:ext cx="990600" cy="1588"/>
          </a:xfrm>
          <a:prstGeom prst="straightConnector1">
            <a:avLst/>
          </a:prstGeom>
          <a:ln w="635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848600" y="2197100"/>
            <a:ext cx="11430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a:off x="6246019" y="558006"/>
            <a:ext cx="11430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425" name="TextBox 39"/>
          <p:cNvSpPr txBox="1">
            <a:spLocks noChangeArrowheads="1"/>
          </p:cNvSpPr>
          <p:nvPr/>
        </p:nvSpPr>
        <p:spPr bwMode="auto">
          <a:xfrm>
            <a:off x="5997575" y="18161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up/down</a:t>
            </a:r>
          </a:p>
        </p:txBody>
      </p:sp>
      <p:sp>
        <p:nvSpPr>
          <p:cNvPr id="17426" name="TextBox 43"/>
          <p:cNvSpPr txBox="1">
            <a:spLocks noChangeArrowheads="1"/>
          </p:cNvSpPr>
          <p:nvPr/>
        </p:nvSpPr>
        <p:spPr bwMode="auto">
          <a:xfrm>
            <a:off x="7924800" y="21971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d</a:t>
            </a:r>
          </a:p>
        </p:txBody>
      </p:sp>
      <p:sp>
        <p:nvSpPr>
          <p:cNvPr id="17427" name="TextBox 44"/>
          <p:cNvSpPr txBox="1">
            <a:spLocks noChangeArrowheads="1"/>
          </p:cNvSpPr>
          <p:nvPr/>
        </p:nvSpPr>
        <p:spPr bwMode="auto">
          <a:xfrm>
            <a:off x="6858000" y="61595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u</a:t>
            </a:r>
          </a:p>
        </p:txBody>
      </p:sp>
      <p:sp>
        <p:nvSpPr>
          <p:cNvPr id="17428" name="TextBox 53"/>
          <p:cNvSpPr txBox="1">
            <a:spLocks noChangeArrowheads="1"/>
          </p:cNvSpPr>
          <p:nvPr/>
        </p:nvSpPr>
        <p:spPr bwMode="auto">
          <a:xfrm>
            <a:off x="6019800" y="2262188"/>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measurement</a:t>
            </a:r>
          </a:p>
        </p:txBody>
      </p:sp>
      <p:sp>
        <p:nvSpPr>
          <p:cNvPr id="25" name="Rectangle 24"/>
          <p:cNvSpPr/>
          <p:nvPr/>
        </p:nvSpPr>
        <p:spPr>
          <a:xfrm>
            <a:off x="5829300" y="4518025"/>
            <a:ext cx="2057400" cy="2057400"/>
          </a:xfrm>
          <a:prstGeom prst="rect">
            <a:avLst/>
          </a:prstGeom>
          <a:noFill/>
          <a:ln w="1270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 name="Rectangle 25"/>
          <p:cNvSpPr/>
          <p:nvPr/>
        </p:nvSpPr>
        <p:spPr>
          <a:xfrm>
            <a:off x="5753100" y="5330825"/>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p:nvSpPr>
        <p:spPr>
          <a:xfrm>
            <a:off x="7810500" y="5330825"/>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Rectangle 27"/>
          <p:cNvSpPr/>
          <p:nvPr/>
        </p:nvSpPr>
        <p:spPr>
          <a:xfrm rot="16200000">
            <a:off x="6781800" y="4289425"/>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9" name="Straight Arrow Connector 28"/>
          <p:cNvCxnSpPr/>
          <p:nvPr/>
        </p:nvCxnSpPr>
        <p:spPr>
          <a:xfrm>
            <a:off x="4838700" y="5584825"/>
            <a:ext cx="990600" cy="1588"/>
          </a:xfrm>
          <a:prstGeom prst="straightConnector1">
            <a:avLst/>
          </a:prstGeom>
          <a:ln w="635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7886700" y="5584825"/>
            <a:ext cx="11430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a:off x="6284119" y="3945731"/>
            <a:ext cx="11430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436" name="TextBox 39"/>
          <p:cNvSpPr txBox="1">
            <a:spLocks noChangeArrowheads="1"/>
          </p:cNvSpPr>
          <p:nvPr/>
        </p:nvSpPr>
        <p:spPr bwMode="auto">
          <a:xfrm>
            <a:off x="6035675" y="5203825"/>
            <a:ext cx="1752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left/right</a:t>
            </a:r>
          </a:p>
        </p:txBody>
      </p:sp>
      <p:sp>
        <p:nvSpPr>
          <p:cNvPr id="17437" name="TextBox 43"/>
          <p:cNvSpPr txBox="1">
            <a:spLocks noChangeArrowheads="1"/>
          </p:cNvSpPr>
          <p:nvPr/>
        </p:nvSpPr>
        <p:spPr bwMode="auto">
          <a:xfrm>
            <a:off x="7962900" y="55626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r</a:t>
            </a:r>
          </a:p>
        </p:txBody>
      </p:sp>
      <p:sp>
        <p:nvSpPr>
          <p:cNvPr id="17438" name="TextBox 53"/>
          <p:cNvSpPr txBox="1">
            <a:spLocks noChangeArrowheads="1"/>
          </p:cNvSpPr>
          <p:nvPr/>
        </p:nvSpPr>
        <p:spPr bwMode="auto">
          <a:xfrm>
            <a:off x="6057900" y="5649913"/>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measurement</a:t>
            </a:r>
          </a:p>
        </p:txBody>
      </p:sp>
      <p:sp>
        <p:nvSpPr>
          <p:cNvPr id="17439" name="TextBox 44"/>
          <p:cNvSpPr txBox="1">
            <a:spLocks noChangeArrowheads="1"/>
          </p:cNvSpPr>
          <p:nvPr/>
        </p:nvSpPr>
        <p:spPr bwMode="auto">
          <a:xfrm>
            <a:off x="6858000" y="3743325"/>
            <a:ext cx="60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latin typeface="Brush Script MT Italic" charset="0"/>
                <a:cs typeface="Brush Script MT Italic" charset="0"/>
              </a:rPr>
              <a:t>l</a:t>
            </a:r>
          </a:p>
        </p:txBody>
      </p:sp>
      <p:sp>
        <p:nvSpPr>
          <p:cNvPr id="17440" name="TextBox 48"/>
          <p:cNvSpPr txBox="1">
            <a:spLocks noChangeArrowheads="1"/>
          </p:cNvSpPr>
          <p:nvPr/>
        </p:nvSpPr>
        <p:spPr bwMode="auto">
          <a:xfrm>
            <a:off x="3984625" y="4992688"/>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663300"/>
                </a:solidFill>
              </a:rPr>
              <a:t>left =</a:t>
            </a:r>
          </a:p>
        </p:txBody>
      </p:sp>
      <p:sp>
        <p:nvSpPr>
          <p:cNvPr id="17441" name="TextBox 44"/>
          <p:cNvSpPr txBox="1">
            <a:spLocks noChangeArrowheads="1"/>
          </p:cNvSpPr>
          <p:nvPr/>
        </p:nvSpPr>
        <p:spPr bwMode="auto">
          <a:xfrm>
            <a:off x="5051425" y="4764088"/>
            <a:ext cx="609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latin typeface="Brush Script MT Italic" charset="0"/>
                <a:cs typeface="Brush Script MT Italic" charset="0"/>
              </a:rPr>
              <a:t>l</a:t>
            </a:r>
          </a:p>
        </p:txBody>
      </p:sp>
      <p:cxnSp>
        <p:nvCxnSpPr>
          <p:cNvPr id="42" name="Straight Connector 41"/>
          <p:cNvCxnSpPr/>
          <p:nvPr/>
        </p:nvCxnSpPr>
        <p:spPr>
          <a:xfrm>
            <a:off x="0" y="3340100"/>
            <a:ext cx="9144000"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0408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descr="2.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descr="3.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9"/>
          <p:cNvSpPr txBox="1">
            <a:spLocks noChangeArrowheads="1"/>
          </p:cNvSpPr>
          <p:nvPr/>
        </p:nvSpPr>
        <p:spPr bwMode="auto">
          <a:xfrm>
            <a:off x="1828800" y="4572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smtClean="0">
                <a:solidFill>
                  <a:srgbClr val="663300"/>
                </a:solidFill>
              </a:rPr>
              <a:t>Quantum Computing</a:t>
            </a:r>
            <a:endParaRPr lang="en-US" sz="3200" b="1" dirty="0">
              <a:solidFill>
                <a:srgbClr val="663300"/>
              </a:solidFill>
            </a:endParaRPr>
          </a:p>
        </p:txBody>
      </p:sp>
      <p:sp>
        <p:nvSpPr>
          <p:cNvPr id="3" name="TextBox 1"/>
          <p:cNvSpPr txBox="1">
            <a:spLocks noChangeArrowheads="1"/>
          </p:cNvSpPr>
          <p:nvPr/>
        </p:nvSpPr>
        <p:spPr bwMode="auto">
          <a:xfrm>
            <a:off x="762000" y="1676400"/>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solidFill>
                  <a:srgbClr val="CC3300"/>
                </a:solidFill>
              </a:rPr>
              <a:t>use quantum bits (</a:t>
            </a:r>
            <a:r>
              <a:rPr lang="en-US" sz="2800" dirty="0" err="1" smtClean="0">
                <a:solidFill>
                  <a:srgbClr val="CC3300"/>
                </a:solidFill>
              </a:rPr>
              <a:t>qubits</a:t>
            </a:r>
            <a:r>
              <a:rPr lang="en-US" sz="2800" dirty="0" smtClean="0">
                <a:solidFill>
                  <a:srgbClr val="CC3300"/>
                </a:solidFill>
              </a:rPr>
              <a:t>) to store information</a:t>
            </a:r>
            <a:endParaRPr lang="en-US" sz="2800" dirty="0">
              <a:solidFill>
                <a:srgbClr val="CC3300"/>
              </a:solidFill>
            </a:endParaRPr>
          </a:p>
        </p:txBody>
      </p:sp>
      <p:sp>
        <p:nvSpPr>
          <p:cNvPr id="4" name="TextBox 1"/>
          <p:cNvSpPr txBox="1">
            <a:spLocks noChangeArrowheads="1"/>
          </p:cNvSpPr>
          <p:nvPr/>
        </p:nvSpPr>
        <p:spPr bwMode="auto">
          <a:xfrm>
            <a:off x="762000" y="3110805"/>
            <a:ext cx="655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solidFill>
                  <a:srgbClr val="CC3300"/>
                </a:solidFill>
              </a:rPr>
              <a:t>use logic gates to manipulate the bits (just like classical computing):</a:t>
            </a:r>
          </a:p>
          <a:p>
            <a:pPr eaLnBrk="1" hangingPunct="1"/>
            <a:r>
              <a:rPr lang="en-US" sz="2800" dirty="0" smtClean="0">
                <a:solidFill>
                  <a:srgbClr val="CC3300"/>
                </a:solidFill>
              </a:rPr>
              <a:t>NOT, AND, NAND, OR, NOR, XOR, </a:t>
            </a:r>
            <a:r>
              <a:rPr lang="mr-IN" sz="2800" dirty="0" smtClean="0">
                <a:solidFill>
                  <a:srgbClr val="CC3300"/>
                </a:solidFill>
              </a:rPr>
              <a:t>…</a:t>
            </a:r>
            <a:endParaRPr lang="en-US" sz="2800" dirty="0">
              <a:solidFill>
                <a:srgbClr val="CC33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5500"/>
            <a:ext cx="9144000" cy="5191780"/>
          </a:xfrm>
          <a:prstGeom prst="rect">
            <a:avLst/>
          </a:prstGeom>
        </p:spPr>
      </p:pic>
    </p:spTree>
    <p:extLst>
      <p:ext uri="{BB962C8B-B14F-4D97-AF65-F5344CB8AC3E}">
        <p14:creationId xmlns:p14="http://schemas.microsoft.com/office/powerpoint/2010/main" val="30471349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3388607"/>
          </a:xfrm>
          <a:prstGeom prst="rect">
            <a:avLst/>
          </a:prstGeom>
        </p:spPr>
      </p:pic>
    </p:spTree>
    <p:extLst>
      <p:ext uri="{BB962C8B-B14F-4D97-AF65-F5344CB8AC3E}">
        <p14:creationId xmlns:p14="http://schemas.microsoft.com/office/powerpoint/2010/main" val="41303951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8400"/>
            <a:ext cx="9144000" cy="4504699"/>
          </a:xfrm>
          <a:prstGeom prst="rect">
            <a:avLst/>
          </a:prstGeom>
        </p:spPr>
      </p:pic>
    </p:spTree>
    <p:extLst>
      <p:ext uri="{BB962C8B-B14F-4D97-AF65-F5344CB8AC3E}">
        <p14:creationId xmlns:p14="http://schemas.microsoft.com/office/powerpoint/2010/main" val="1707612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669740" cy="6858000"/>
          </a:xfrm>
          <a:prstGeom prst="rect">
            <a:avLst/>
          </a:prstGeom>
        </p:spPr>
      </p:pic>
    </p:spTree>
    <p:extLst>
      <p:ext uri="{BB962C8B-B14F-4D97-AF65-F5344CB8AC3E}">
        <p14:creationId xmlns:p14="http://schemas.microsoft.com/office/powerpoint/2010/main" val="21541297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6100"/>
            <a:ext cx="9144000" cy="3215601"/>
          </a:xfrm>
          <a:prstGeom prst="rect">
            <a:avLst/>
          </a:prstGeom>
        </p:spPr>
      </p:pic>
    </p:spTree>
    <p:extLst>
      <p:ext uri="{BB962C8B-B14F-4D97-AF65-F5344CB8AC3E}">
        <p14:creationId xmlns:p14="http://schemas.microsoft.com/office/powerpoint/2010/main" val="42256150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1"/>
          <p:cNvSpPr txBox="1">
            <a:spLocks noChangeArrowheads="1"/>
          </p:cNvSpPr>
          <p:nvPr/>
        </p:nvSpPr>
        <p:spPr bwMode="auto">
          <a:xfrm>
            <a:off x="609600" y="577850"/>
            <a:ext cx="8077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t>Heisenberg and Von Neumann Interpretation</a:t>
            </a:r>
          </a:p>
          <a:p>
            <a:pPr eaLnBrk="1" hangingPunct="1"/>
            <a:r>
              <a:rPr lang="en-US" sz="2000"/>
              <a:t>A physical system's observable properties always have definite values between measurement, but we can never know what those values are since the values can only be determined by measurement, which indeterministically disturbs the system. </a:t>
            </a:r>
          </a:p>
        </p:txBody>
      </p:sp>
      <p:sp>
        <p:nvSpPr>
          <p:cNvPr id="39938" name="TextBox 3"/>
          <p:cNvSpPr txBox="1">
            <a:spLocks noChangeArrowheads="1"/>
          </p:cNvSpPr>
          <p:nvPr/>
        </p:nvSpPr>
        <p:spPr bwMode="auto">
          <a:xfrm>
            <a:off x="1752600" y="2260600"/>
            <a:ext cx="7239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FF"/>
                </a:solidFill>
              </a:rPr>
              <a:t>This implies that the system was in a definite state before measurement, and that the quantum mechanical formalism gives an incomplete description of physical systems. </a:t>
            </a:r>
          </a:p>
        </p:txBody>
      </p:sp>
      <p:sp>
        <p:nvSpPr>
          <p:cNvPr id="39939" name="TextBox 4"/>
          <p:cNvSpPr txBox="1">
            <a:spLocks noChangeArrowheads="1"/>
          </p:cNvSpPr>
          <p:nvPr/>
        </p:nvSpPr>
        <p:spPr bwMode="auto">
          <a:xfrm>
            <a:off x="381000" y="3395663"/>
            <a:ext cx="8534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t>Bohr Interpretation (The Copenhagen Interpretation)</a:t>
            </a:r>
          </a:p>
          <a:p>
            <a:pPr eaLnBrk="1" hangingPunct="1"/>
            <a:r>
              <a:rPr lang="en-US" sz="2000" b="1"/>
              <a:t>(the received view among physicists) (the orthodox interpretation)</a:t>
            </a:r>
          </a:p>
          <a:p>
            <a:pPr eaLnBrk="1" hangingPunct="1"/>
            <a:r>
              <a:rPr lang="en-US" sz="2000"/>
              <a:t>It does not make sense to attribute definite values to a physical system's observable properties except relative to a particular kind of measurement procedure, and then it only makes sense when that measurement is actually being performed.</a:t>
            </a:r>
          </a:p>
        </p:txBody>
      </p:sp>
      <p:sp>
        <p:nvSpPr>
          <p:cNvPr id="39940" name="TextBox 5"/>
          <p:cNvSpPr txBox="1">
            <a:spLocks noChangeArrowheads="1"/>
          </p:cNvSpPr>
          <p:nvPr/>
        </p:nvSpPr>
        <p:spPr bwMode="auto">
          <a:xfrm>
            <a:off x="2362200" y="5334000"/>
            <a:ext cx="5943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FF"/>
                </a:solidFill>
              </a:rPr>
              <a:t>Famously, Bohr proposed an interpretation that denies that the description given by the quantum mechanical formalism is incomplete.</a:t>
            </a:r>
          </a:p>
        </p:txBody>
      </p:sp>
      <p:sp>
        <p:nvSpPr>
          <p:cNvPr id="39941" name="TextBox 7"/>
          <p:cNvSpPr txBox="1">
            <a:spLocks noChangeArrowheads="1"/>
          </p:cNvSpPr>
          <p:nvPr/>
        </p:nvSpPr>
        <p:spPr bwMode="auto">
          <a:xfrm>
            <a:off x="1066800" y="0"/>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00"/>
                </a:solidFill>
              </a:rPr>
              <a:t>credit:  Lyle Zynda (now at IUSB), PHI 204, Princeton University, Spring 1994	</a:t>
            </a:r>
          </a:p>
        </p:txBody>
      </p:sp>
    </p:spTree>
    <p:extLst>
      <p:ext uri="{BB962C8B-B14F-4D97-AF65-F5344CB8AC3E}">
        <p14:creationId xmlns:p14="http://schemas.microsoft.com/office/powerpoint/2010/main" val="11381679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2"/>
          <p:cNvSpPr txBox="1">
            <a:spLocks noChangeArrowheads="1"/>
          </p:cNvSpPr>
          <p:nvPr/>
        </p:nvSpPr>
        <p:spPr bwMode="auto">
          <a:xfrm>
            <a:off x="228600" y="804863"/>
            <a:ext cx="84582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a:t>On Bohr’s view, the world is divided into two realms of existence, that of </a:t>
            </a:r>
            <a:r>
              <a:rPr lang="en-US" sz="2200" u="sng"/>
              <a:t>quantum systems</a:t>
            </a:r>
            <a:r>
              <a:rPr lang="en-US" sz="2200"/>
              <a:t>, </a:t>
            </a:r>
            <a:r>
              <a:rPr lang="en-US" sz="2000">
                <a:solidFill>
                  <a:srgbClr val="0000FF"/>
                </a:solidFill>
              </a:rPr>
              <a:t>which behave according to the formalism of quantum mechanics and do not have definite observable values outside the context of measurement</a:t>
            </a:r>
            <a:r>
              <a:rPr lang="en-US" sz="2000"/>
              <a:t>, </a:t>
            </a:r>
            <a:r>
              <a:rPr lang="en-US" sz="2200"/>
              <a:t>and of “</a:t>
            </a:r>
            <a:r>
              <a:rPr lang="en-US" altLang="ja-JP" sz="2200" u="sng"/>
              <a:t>classical</a:t>
            </a:r>
            <a:r>
              <a:rPr lang="en-US" sz="2200"/>
              <a:t>”</a:t>
            </a:r>
            <a:r>
              <a:rPr lang="en-US" altLang="ja-JP" sz="2200"/>
              <a:t> measuring devices</a:t>
            </a:r>
            <a:r>
              <a:rPr lang="en-US" altLang="ja-JP" sz="2000"/>
              <a:t>, </a:t>
            </a:r>
            <a:r>
              <a:rPr lang="en-US" altLang="ja-JP" sz="2000">
                <a:solidFill>
                  <a:srgbClr val="0000FF"/>
                </a:solidFill>
              </a:rPr>
              <a:t>which always have definite values but are not described within quantum mechanics itself</a:t>
            </a:r>
            <a:r>
              <a:rPr lang="en-US" altLang="ja-JP" sz="2000"/>
              <a:t>. </a:t>
            </a:r>
            <a:r>
              <a:rPr lang="en-US" altLang="ja-JP" sz="2200"/>
              <a:t>The line between the two realms is arbitrary.</a:t>
            </a:r>
            <a:endParaRPr lang="en-US" sz="2200"/>
          </a:p>
        </p:txBody>
      </p:sp>
      <p:sp>
        <p:nvSpPr>
          <p:cNvPr id="40962" name="TextBox 6"/>
          <p:cNvSpPr txBox="1">
            <a:spLocks noChangeArrowheads="1"/>
          </p:cNvSpPr>
          <p:nvPr/>
        </p:nvSpPr>
        <p:spPr bwMode="auto">
          <a:xfrm>
            <a:off x="228600" y="3124200"/>
            <a:ext cx="8458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6600"/>
                </a:solidFill>
              </a:rPr>
              <a:t>There are several difficulties with this view, which together constitute the </a:t>
            </a:r>
            <a:r>
              <a:rPr lang="en-US" sz="3200" b="1">
                <a:solidFill>
                  <a:srgbClr val="006600"/>
                </a:solidFill>
              </a:rPr>
              <a:t>“measurement problem”</a:t>
            </a:r>
            <a:r>
              <a:rPr lang="en-US" altLang="ja-JP">
                <a:solidFill>
                  <a:srgbClr val="006600"/>
                </a:solidFill>
              </a:rPr>
              <a:t>. </a:t>
            </a:r>
          </a:p>
          <a:p>
            <a:pPr eaLnBrk="1" hangingPunct="1"/>
            <a:endParaRPr lang="en-US">
              <a:solidFill>
                <a:srgbClr val="006600"/>
              </a:solidFill>
            </a:endParaRPr>
          </a:p>
          <a:p>
            <a:pPr eaLnBrk="1" hangingPunct="1"/>
            <a:r>
              <a:rPr lang="en-US" sz="2000"/>
              <a:t>To begin with, the orthodox interpretation gives no principled reason why physics should not be able to give a complete description of the measurement process. Indeed, the orthodox interpretation claims that whether a certain physical interaction is a “measurement” is arbitrary, </a:t>
            </a:r>
            <a:r>
              <a:rPr lang="en-US" sz="2000" i="1"/>
              <a:t>i.e.</a:t>
            </a:r>
            <a:r>
              <a:rPr lang="en-US" sz="2000"/>
              <a:t>, a matter of choice on the part of the theorist modeling the interaction.</a:t>
            </a:r>
          </a:p>
        </p:txBody>
      </p:sp>
    </p:spTree>
    <p:extLst>
      <p:ext uri="{BB962C8B-B14F-4D97-AF65-F5344CB8AC3E}">
        <p14:creationId xmlns:p14="http://schemas.microsoft.com/office/powerpoint/2010/main" val="2470207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371600" y="4114800"/>
            <a:ext cx="2057400" cy="2057400"/>
          </a:xfrm>
          <a:prstGeom prst="rect">
            <a:avLst/>
          </a:prstGeom>
          <a:noFill/>
          <a:ln w="1270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1295400" y="49276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3352800" y="49276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rot="16200000">
            <a:off x="2324100" y="38862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 name="Straight Arrow Connector 17"/>
          <p:cNvCxnSpPr/>
          <p:nvPr/>
        </p:nvCxnSpPr>
        <p:spPr>
          <a:xfrm>
            <a:off x="381000" y="5181600"/>
            <a:ext cx="990600" cy="1588"/>
          </a:xfrm>
          <a:prstGeom prst="straightConnector1">
            <a:avLst/>
          </a:prstGeom>
          <a:ln w="635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429000" y="5181600"/>
            <a:ext cx="11430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a:off x="1826419" y="3542506"/>
            <a:ext cx="11430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8441" name="TextBox 39"/>
          <p:cNvSpPr txBox="1">
            <a:spLocks noChangeArrowheads="1"/>
          </p:cNvSpPr>
          <p:nvPr/>
        </p:nvSpPr>
        <p:spPr bwMode="auto">
          <a:xfrm>
            <a:off x="1577975" y="48006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up/down</a:t>
            </a:r>
          </a:p>
        </p:txBody>
      </p:sp>
      <p:sp>
        <p:nvSpPr>
          <p:cNvPr id="18442" name="TextBox 43"/>
          <p:cNvSpPr txBox="1">
            <a:spLocks noChangeArrowheads="1"/>
          </p:cNvSpPr>
          <p:nvPr/>
        </p:nvSpPr>
        <p:spPr bwMode="auto">
          <a:xfrm>
            <a:off x="3505200" y="51816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d</a:t>
            </a:r>
          </a:p>
        </p:txBody>
      </p:sp>
      <p:sp>
        <p:nvSpPr>
          <p:cNvPr id="18443" name="TextBox 44"/>
          <p:cNvSpPr txBox="1">
            <a:spLocks noChangeArrowheads="1"/>
          </p:cNvSpPr>
          <p:nvPr/>
        </p:nvSpPr>
        <p:spPr bwMode="auto">
          <a:xfrm>
            <a:off x="2438400" y="35814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u</a:t>
            </a:r>
          </a:p>
        </p:txBody>
      </p:sp>
      <p:sp>
        <p:nvSpPr>
          <p:cNvPr id="18444" name="TextBox 53"/>
          <p:cNvSpPr txBox="1">
            <a:spLocks noChangeArrowheads="1"/>
          </p:cNvSpPr>
          <p:nvPr/>
        </p:nvSpPr>
        <p:spPr bwMode="auto">
          <a:xfrm>
            <a:off x="1600200" y="5246688"/>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measurement</a:t>
            </a:r>
          </a:p>
        </p:txBody>
      </p:sp>
      <p:sp>
        <p:nvSpPr>
          <p:cNvPr id="18445" name="TextBox 45"/>
          <p:cNvSpPr txBox="1">
            <a:spLocks noChangeArrowheads="1"/>
          </p:cNvSpPr>
          <p:nvPr/>
        </p:nvSpPr>
        <p:spPr bwMode="auto">
          <a:xfrm>
            <a:off x="228600" y="693738"/>
            <a:ext cx="8458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This device </a:t>
            </a:r>
            <a:r>
              <a:rPr lang="en-US" b="1" i="1">
                <a:solidFill>
                  <a:srgbClr val="CC3300"/>
                </a:solidFill>
              </a:rPr>
              <a:t>measures </a:t>
            </a:r>
            <a:r>
              <a:rPr lang="en-US" b="1">
                <a:solidFill>
                  <a:srgbClr val="CC3300"/>
                </a:solidFill>
              </a:rPr>
              <a:t>the up/down property by sending </a:t>
            </a:r>
            <a:r>
              <a:rPr lang="ja-JP" altLang="en-US" b="1">
                <a:solidFill>
                  <a:srgbClr val="CC3300"/>
                </a:solidFill>
              </a:rPr>
              <a:t>“</a:t>
            </a:r>
            <a:r>
              <a:rPr lang="en-US" b="1">
                <a:solidFill>
                  <a:srgbClr val="CC3300"/>
                </a:solidFill>
              </a:rPr>
              <a:t>up</a:t>
            </a:r>
            <a:r>
              <a:rPr lang="ja-JP" altLang="en-US" b="1">
                <a:solidFill>
                  <a:srgbClr val="CC3300"/>
                </a:solidFill>
              </a:rPr>
              <a:t>”</a:t>
            </a:r>
            <a:r>
              <a:rPr lang="en-US" b="1">
                <a:solidFill>
                  <a:srgbClr val="CC3300"/>
                </a:solidFill>
              </a:rPr>
              <a:t> atoms one way and </a:t>
            </a:r>
            <a:r>
              <a:rPr lang="ja-JP" altLang="en-US" b="1">
                <a:solidFill>
                  <a:srgbClr val="CC3300"/>
                </a:solidFill>
              </a:rPr>
              <a:t>“</a:t>
            </a:r>
            <a:r>
              <a:rPr lang="en-US" b="1">
                <a:solidFill>
                  <a:srgbClr val="CC3300"/>
                </a:solidFill>
              </a:rPr>
              <a:t>down</a:t>
            </a:r>
            <a:r>
              <a:rPr lang="ja-JP" altLang="en-US" b="1">
                <a:solidFill>
                  <a:srgbClr val="CC3300"/>
                </a:solidFill>
              </a:rPr>
              <a:t>”</a:t>
            </a:r>
            <a:r>
              <a:rPr lang="en-US" b="1">
                <a:solidFill>
                  <a:srgbClr val="CC3300"/>
                </a:solidFill>
              </a:rPr>
              <a:t> atoms another way.</a:t>
            </a:r>
          </a:p>
        </p:txBody>
      </p:sp>
      <p:sp>
        <p:nvSpPr>
          <p:cNvPr id="18446" name="TextBox 48"/>
          <p:cNvSpPr txBox="1">
            <a:spLocks noChangeArrowheads="1"/>
          </p:cNvSpPr>
          <p:nvPr/>
        </p:nvSpPr>
        <p:spPr bwMode="auto">
          <a:xfrm>
            <a:off x="685800" y="1836738"/>
            <a:ext cx="792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3300"/>
                </a:solidFill>
              </a:rPr>
              <a:t>But to learn the outcome you would have to put a fluorescent screen or something in the beam path:</a:t>
            </a:r>
          </a:p>
        </p:txBody>
      </p:sp>
      <p:pic>
        <p:nvPicPr>
          <p:cNvPr id="18447" name="Picture 40" descr="sunbur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7275" y="3835400"/>
            <a:ext cx="100012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TextBox 42"/>
          <p:cNvSpPr txBox="1">
            <a:spLocks noChangeArrowheads="1"/>
          </p:cNvSpPr>
          <p:nvPr/>
        </p:nvSpPr>
        <p:spPr bwMode="auto">
          <a:xfrm>
            <a:off x="6096000" y="4543425"/>
            <a:ext cx="228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t>(fluorescent screen </a:t>
            </a:r>
            <a:r>
              <a:rPr lang="en-US" sz="2000" b="1" dirty="0" smtClean="0"/>
              <a:t>lights </a:t>
            </a:r>
            <a:r>
              <a:rPr lang="en-US" sz="2000" b="1" dirty="0"/>
              <a:t>up due to particle impact)</a:t>
            </a:r>
          </a:p>
        </p:txBody>
      </p:sp>
    </p:spTree>
    <p:extLst>
      <p:ext uri="{BB962C8B-B14F-4D97-AF65-F5344CB8AC3E}">
        <p14:creationId xmlns:p14="http://schemas.microsoft.com/office/powerpoint/2010/main" val="20556804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4"/>
          <p:cNvSpPr txBox="1">
            <a:spLocks noChangeArrowheads="1"/>
          </p:cNvSpPr>
          <p:nvPr/>
        </p:nvSpPr>
        <p:spPr bwMode="auto">
          <a:xfrm>
            <a:off x="2133600" y="4318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Schrödinger’s Cat</a:t>
            </a:r>
          </a:p>
        </p:txBody>
      </p:sp>
      <p:sp>
        <p:nvSpPr>
          <p:cNvPr id="41986" name="TextBox 5"/>
          <p:cNvSpPr txBox="1">
            <a:spLocks noChangeArrowheads="1"/>
          </p:cNvSpPr>
          <p:nvPr/>
        </p:nvSpPr>
        <p:spPr bwMode="auto">
          <a:xfrm>
            <a:off x="381000" y="889000"/>
            <a:ext cx="769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Schrödinger pointed out that the orthodox interpretation allows for inconsistent descriptions of the state of macroscopic systems, depending on whether we consider them measuring devices.</a:t>
            </a:r>
          </a:p>
        </p:txBody>
      </p:sp>
      <p:sp>
        <p:nvSpPr>
          <p:cNvPr id="41987" name="TextBox 6"/>
          <p:cNvSpPr txBox="1">
            <a:spLocks noChangeArrowheads="1"/>
          </p:cNvSpPr>
          <p:nvPr/>
        </p:nvSpPr>
        <p:spPr bwMode="auto">
          <a:xfrm>
            <a:off x="2133600" y="1955800"/>
            <a:ext cx="701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8000"/>
                </a:solidFill>
              </a:rPr>
              <a:t>Put a cat in an enclosed box along with a device that will release poisonous gas if (and only if) a Geiger counter measures that a certain radium atom has decayed.</a:t>
            </a:r>
          </a:p>
        </p:txBody>
      </p:sp>
      <p:sp>
        <p:nvSpPr>
          <p:cNvPr id="41988" name="TextBox 7"/>
          <p:cNvSpPr txBox="1">
            <a:spLocks noChangeArrowheads="1"/>
          </p:cNvSpPr>
          <p:nvPr/>
        </p:nvSpPr>
        <p:spPr bwMode="auto">
          <a:xfrm>
            <a:off x="304800" y="3022600"/>
            <a:ext cx="8610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FF"/>
                </a:solidFill>
              </a:rPr>
              <a:t>The radium atom is in a superposition of decaying and not decaying, and hence the Geiger counter and the cat should also be in a superposition (cat = dead + alive) if we do </a:t>
            </a:r>
            <a:r>
              <a:rPr lang="en-US" sz="2000" i="1">
                <a:solidFill>
                  <a:srgbClr val="0000FF"/>
                </a:solidFill>
              </a:rPr>
              <a:t>not</a:t>
            </a:r>
            <a:r>
              <a:rPr lang="en-US" sz="2000">
                <a:solidFill>
                  <a:srgbClr val="0000FF"/>
                </a:solidFill>
              </a:rPr>
              <a:t> consider the cat to be a measuring device.</a:t>
            </a:r>
          </a:p>
        </p:txBody>
      </p:sp>
      <p:sp>
        <p:nvSpPr>
          <p:cNvPr id="41989" name="TextBox 8"/>
          <p:cNvSpPr txBox="1">
            <a:spLocks noChangeArrowheads="1"/>
          </p:cNvSpPr>
          <p:nvPr/>
        </p:nvSpPr>
        <p:spPr bwMode="auto">
          <a:xfrm>
            <a:off x="1600200" y="4241800"/>
            <a:ext cx="7086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On the other hand, if we consider the cat to be a measuring device, then according to the orthodox interpretation, the cat will either be definitely alive or definitely dead.</a:t>
            </a:r>
          </a:p>
        </p:txBody>
      </p:sp>
    </p:spTree>
    <p:extLst>
      <p:ext uri="{BB962C8B-B14F-4D97-AF65-F5344CB8AC3E}">
        <p14:creationId xmlns:p14="http://schemas.microsoft.com/office/powerpoint/2010/main" val="21345302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
          <p:cNvSpPr txBox="1">
            <a:spLocks noChangeArrowheads="1"/>
          </p:cNvSpPr>
          <p:nvPr/>
        </p:nvSpPr>
        <p:spPr bwMode="auto">
          <a:xfrm>
            <a:off x="1447800" y="609600"/>
            <a:ext cx="548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u="sng">
                <a:solidFill>
                  <a:srgbClr val="663300"/>
                </a:solidFill>
              </a:rPr>
              <a:t>When does collapse occur?</a:t>
            </a:r>
          </a:p>
        </p:txBody>
      </p:sp>
      <p:sp>
        <p:nvSpPr>
          <p:cNvPr id="44034" name="TextBox 2"/>
          <p:cNvSpPr txBox="1">
            <a:spLocks noChangeArrowheads="1"/>
          </p:cNvSpPr>
          <p:nvPr/>
        </p:nvSpPr>
        <p:spPr bwMode="auto">
          <a:xfrm>
            <a:off x="457200" y="1238250"/>
            <a:ext cx="6781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CC3300"/>
                </a:solidFill>
              </a:rPr>
              <a:t>Suppose that Alice has a theory about collapse:</a:t>
            </a:r>
          </a:p>
          <a:p>
            <a:pPr eaLnBrk="1" hangingPunct="1"/>
            <a:endParaRPr lang="en-US">
              <a:solidFill>
                <a:srgbClr val="CC3300"/>
              </a:solidFill>
            </a:endParaRPr>
          </a:p>
          <a:p>
            <a:pPr eaLnBrk="1" hangingPunct="1"/>
            <a:r>
              <a:rPr lang="en-US">
                <a:solidFill>
                  <a:srgbClr val="CC3300"/>
                </a:solidFill>
              </a:rPr>
              <a:t>collapse happens immediately after the    electron exits the measurement box.</a:t>
            </a:r>
          </a:p>
        </p:txBody>
      </p:sp>
      <p:sp>
        <p:nvSpPr>
          <p:cNvPr id="44035" name="TextBox 3"/>
          <p:cNvSpPr txBox="1">
            <a:spLocks noChangeArrowheads="1"/>
          </p:cNvSpPr>
          <p:nvPr/>
        </p:nvSpPr>
        <p:spPr bwMode="auto">
          <a:xfrm>
            <a:off x="1676400" y="2925763"/>
            <a:ext cx="6781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6600"/>
                </a:solidFill>
              </a:rPr>
              <a:t>And suppose that Bob has another theory about collapse:</a:t>
            </a:r>
          </a:p>
          <a:p>
            <a:pPr eaLnBrk="1" hangingPunct="1"/>
            <a:endParaRPr lang="en-US">
              <a:solidFill>
                <a:srgbClr val="006600"/>
              </a:solidFill>
            </a:endParaRPr>
          </a:p>
          <a:p>
            <a:pPr eaLnBrk="1" hangingPunct="1"/>
            <a:r>
              <a:rPr lang="en-US">
                <a:solidFill>
                  <a:srgbClr val="006600"/>
                </a:solidFill>
              </a:rPr>
              <a:t>collapse happens later, for example when a human retina or optic nerve or brain gets involved. </a:t>
            </a:r>
          </a:p>
        </p:txBody>
      </p:sp>
      <p:sp>
        <p:nvSpPr>
          <p:cNvPr id="44036" name="TextBox 4"/>
          <p:cNvSpPr txBox="1">
            <a:spLocks noChangeArrowheads="1"/>
          </p:cNvSpPr>
          <p:nvPr/>
        </p:nvSpPr>
        <p:spPr bwMode="auto">
          <a:xfrm>
            <a:off x="2743200" y="5486400"/>
            <a:ext cx="563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Can we decide who is right empirically, that is, by performing some experiment?</a:t>
            </a:r>
          </a:p>
        </p:txBody>
      </p:sp>
    </p:spTree>
    <p:extLst>
      <p:ext uri="{BB962C8B-B14F-4D97-AF65-F5344CB8AC3E}">
        <p14:creationId xmlns:p14="http://schemas.microsoft.com/office/powerpoint/2010/main" val="34555573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1981200"/>
            <a:ext cx="5105400" cy="2514600"/>
          </a:xfrm>
          <a:prstGeom prst="rect">
            <a:avLst/>
          </a:prstGeom>
          <a:noFill/>
          <a:ln w="1270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p:nvPr/>
        </p:nvSpPr>
        <p:spPr>
          <a:xfrm>
            <a:off x="2057400" y="30226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7162800" y="30226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Arrow Connector 6"/>
          <p:cNvCxnSpPr/>
          <p:nvPr/>
        </p:nvCxnSpPr>
        <p:spPr>
          <a:xfrm>
            <a:off x="762000" y="3276600"/>
            <a:ext cx="13716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7239000" y="3276600"/>
            <a:ext cx="13716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45062" name="Group 16"/>
          <p:cNvGrpSpPr>
            <a:grpSpLocks/>
          </p:cNvGrpSpPr>
          <p:nvPr/>
        </p:nvGrpSpPr>
        <p:grpSpPr bwMode="auto">
          <a:xfrm>
            <a:off x="381000" y="2827338"/>
            <a:ext cx="696913" cy="601662"/>
            <a:chOff x="609600" y="1828800"/>
            <a:chExt cx="697452" cy="602414"/>
          </a:xfrm>
        </p:grpSpPr>
        <p:sp>
          <p:nvSpPr>
            <p:cNvPr id="45077" name="TextBox 17"/>
            <p:cNvSpPr txBox="1">
              <a:spLocks noChangeArrowheads="1"/>
            </p:cNvSpPr>
            <p:nvPr/>
          </p:nvSpPr>
          <p:spPr bwMode="auto">
            <a:xfrm>
              <a:off x="609600" y="1969549"/>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FF0000"/>
                  </a:solidFill>
                </a:rPr>
                <a:t>e</a:t>
              </a:r>
            </a:p>
          </p:txBody>
        </p:sp>
        <p:sp>
          <p:nvSpPr>
            <p:cNvPr id="45078" name="TextBox 18"/>
            <p:cNvSpPr txBox="1">
              <a:spLocks noChangeArrowheads="1"/>
            </p:cNvSpPr>
            <p:nvPr/>
          </p:nvSpPr>
          <p:spPr bwMode="auto">
            <a:xfrm>
              <a:off x="773652" y="1828800"/>
              <a:ext cx="53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FF0000"/>
                  </a:solidFill>
                </a:rPr>
                <a:t>-</a:t>
              </a:r>
            </a:p>
          </p:txBody>
        </p:sp>
      </p:grpSp>
      <p:grpSp>
        <p:nvGrpSpPr>
          <p:cNvPr id="45063" name="Group 19"/>
          <p:cNvGrpSpPr>
            <a:grpSpLocks/>
          </p:cNvGrpSpPr>
          <p:nvPr/>
        </p:nvGrpSpPr>
        <p:grpSpPr bwMode="auto">
          <a:xfrm>
            <a:off x="8599488" y="2819400"/>
            <a:ext cx="696912" cy="601663"/>
            <a:chOff x="609600" y="1828800"/>
            <a:chExt cx="697452" cy="602414"/>
          </a:xfrm>
        </p:grpSpPr>
        <p:sp>
          <p:nvSpPr>
            <p:cNvPr id="45075" name="TextBox 20"/>
            <p:cNvSpPr txBox="1">
              <a:spLocks noChangeArrowheads="1"/>
            </p:cNvSpPr>
            <p:nvPr/>
          </p:nvSpPr>
          <p:spPr bwMode="auto">
            <a:xfrm>
              <a:off x="609600" y="1969549"/>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FF0000"/>
                  </a:solidFill>
                </a:rPr>
                <a:t>e</a:t>
              </a:r>
            </a:p>
          </p:txBody>
        </p:sp>
        <p:sp>
          <p:nvSpPr>
            <p:cNvPr id="45076" name="TextBox 21"/>
            <p:cNvSpPr txBox="1">
              <a:spLocks noChangeArrowheads="1"/>
            </p:cNvSpPr>
            <p:nvPr/>
          </p:nvSpPr>
          <p:spPr bwMode="auto">
            <a:xfrm>
              <a:off x="773652" y="1828800"/>
              <a:ext cx="53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FF0000"/>
                  </a:solidFill>
                </a:rPr>
                <a:t>-</a:t>
              </a:r>
            </a:p>
          </p:txBody>
        </p:sp>
      </p:grpSp>
      <p:sp>
        <p:nvSpPr>
          <p:cNvPr id="45064" name="TextBox 22"/>
          <p:cNvSpPr txBox="1">
            <a:spLocks noChangeArrowheads="1"/>
          </p:cNvSpPr>
          <p:nvPr/>
        </p:nvSpPr>
        <p:spPr bwMode="auto">
          <a:xfrm>
            <a:off x="609600" y="2217738"/>
            <a:ext cx="1981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incoming electron</a:t>
            </a:r>
          </a:p>
        </p:txBody>
      </p:sp>
      <p:sp>
        <p:nvSpPr>
          <p:cNvPr id="45065" name="TextBox 23"/>
          <p:cNvSpPr txBox="1">
            <a:spLocks noChangeArrowheads="1"/>
          </p:cNvSpPr>
          <p:nvPr/>
        </p:nvSpPr>
        <p:spPr bwMode="auto">
          <a:xfrm>
            <a:off x="6705600" y="2286000"/>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a:t>outgoing electron</a:t>
            </a:r>
          </a:p>
        </p:txBody>
      </p:sp>
      <p:sp>
        <p:nvSpPr>
          <p:cNvPr id="45066" name="TextBox 24"/>
          <p:cNvSpPr txBox="1">
            <a:spLocks noChangeArrowheads="1"/>
          </p:cNvSpPr>
          <p:nvPr/>
        </p:nvSpPr>
        <p:spPr bwMode="auto">
          <a:xfrm>
            <a:off x="2971800" y="3957638"/>
            <a:ext cx="434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left/right measurement</a:t>
            </a:r>
          </a:p>
        </p:txBody>
      </p:sp>
      <p:sp>
        <p:nvSpPr>
          <p:cNvPr id="26" name="Frame 25"/>
          <p:cNvSpPr/>
          <p:nvPr/>
        </p:nvSpPr>
        <p:spPr>
          <a:xfrm>
            <a:off x="3048000" y="2667000"/>
            <a:ext cx="304800" cy="304800"/>
          </a:xfrm>
          <a:prstGeom prst="frame">
            <a:avLst/>
          </a:prstGeom>
          <a:solidFill>
            <a:srgbClr val="008000"/>
          </a:solid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7" name="Frame 26"/>
          <p:cNvSpPr/>
          <p:nvPr/>
        </p:nvSpPr>
        <p:spPr>
          <a:xfrm>
            <a:off x="4495800" y="2667000"/>
            <a:ext cx="304800" cy="304800"/>
          </a:xfrm>
          <a:prstGeom prst="frame">
            <a:avLst/>
          </a:prstGeom>
          <a:solidFill>
            <a:srgbClr val="008000"/>
          </a:solid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8" name="Frame 27"/>
          <p:cNvSpPr/>
          <p:nvPr/>
        </p:nvSpPr>
        <p:spPr>
          <a:xfrm>
            <a:off x="6019800" y="2667000"/>
            <a:ext cx="304800" cy="304800"/>
          </a:xfrm>
          <a:prstGeom prst="frame">
            <a:avLst/>
          </a:prstGeom>
          <a:solidFill>
            <a:srgbClr val="008000"/>
          </a:solid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5070" name="TextBox 28"/>
          <p:cNvSpPr txBox="1">
            <a:spLocks noChangeArrowheads="1"/>
          </p:cNvSpPr>
          <p:nvPr/>
        </p:nvSpPr>
        <p:spPr bwMode="auto">
          <a:xfrm>
            <a:off x="2743200" y="22098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ready</a:t>
            </a:r>
          </a:p>
        </p:txBody>
      </p:sp>
      <p:sp>
        <p:nvSpPr>
          <p:cNvPr id="45071" name="TextBox 29"/>
          <p:cNvSpPr txBox="1">
            <a:spLocks noChangeArrowheads="1"/>
          </p:cNvSpPr>
          <p:nvPr/>
        </p:nvSpPr>
        <p:spPr bwMode="auto">
          <a:xfrm>
            <a:off x="4267200" y="22098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left</a:t>
            </a:r>
          </a:p>
        </p:txBody>
      </p:sp>
      <p:sp>
        <p:nvSpPr>
          <p:cNvPr id="45072" name="TextBox 30"/>
          <p:cNvSpPr txBox="1">
            <a:spLocks noChangeArrowheads="1"/>
          </p:cNvSpPr>
          <p:nvPr/>
        </p:nvSpPr>
        <p:spPr bwMode="auto">
          <a:xfrm>
            <a:off x="5853113" y="22098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right</a:t>
            </a:r>
          </a:p>
        </p:txBody>
      </p:sp>
      <p:cxnSp>
        <p:nvCxnSpPr>
          <p:cNvPr id="32" name="Straight Arrow Connector 31"/>
          <p:cNvCxnSpPr/>
          <p:nvPr/>
        </p:nvCxnSpPr>
        <p:spPr>
          <a:xfrm>
            <a:off x="2743200" y="3732213"/>
            <a:ext cx="3962400" cy="1587"/>
          </a:xfrm>
          <a:prstGeom prst="straightConnector1">
            <a:avLst/>
          </a:prstGeom>
          <a:ln w="635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Up Arrow 34"/>
          <p:cNvSpPr/>
          <p:nvPr/>
        </p:nvSpPr>
        <p:spPr>
          <a:xfrm>
            <a:off x="3014663" y="3200400"/>
            <a:ext cx="381000" cy="533400"/>
          </a:xfrm>
          <a:prstGeom prst="upArrow">
            <a:avLst/>
          </a:prstGeom>
          <a:solidFill>
            <a:srgbClr val="00F9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77881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685800" y="1371600"/>
            <a:ext cx="777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663300"/>
                </a:solidFill>
              </a:rPr>
              <a:t>Here</a:t>
            </a:r>
            <a:r>
              <a:rPr lang="ja-JP" altLang="en-US" sz="2000">
                <a:solidFill>
                  <a:srgbClr val="663300"/>
                </a:solidFill>
              </a:rPr>
              <a:t>’</a:t>
            </a:r>
            <a:r>
              <a:rPr lang="en-US" altLang="ja-JP" sz="2000">
                <a:solidFill>
                  <a:srgbClr val="663300"/>
                </a:solidFill>
              </a:rPr>
              <a:t>s how to start: Feed a up electron into a left/right device and give it enough time to pass through. If Alice is right, the state of the system is now</a:t>
            </a:r>
            <a:endParaRPr lang="en-US" sz="2000">
              <a:solidFill>
                <a:srgbClr val="663300"/>
              </a:solidFill>
            </a:endParaRPr>
          </a:p>
        </p:txBody>
      </p:sp>
      <p:sp>
        <p:nvSpPr>
          <p:cNvPr id="46082" name="TextBox 2"/>
          <p:cNvSpPr txBox="1">
            <a:spLocks noChangeArrowheads="1"/>
          </p:cNvSpPr>
          <p:nvPr/>
        </p:nvSpPr>
        <p:spPr bwMode="auto">
          <a:xfrm>
            <a:off x="1066800" y="243840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CC3300"/>
                </a:solidFill>
              </a:rPr>
              <a:t>either</a:t>
            </a:r>
          </a:p>
        </p:txBody>
      </p:sp>
      <p:sp>
        <p:nvSpPr>
          <p:cNvPr id="46083" name="TextBox 3"/>
          <p:cNvSpPr txBox="1">
            <a:spLocks noChangeArrowheads="1"/>
          </p:cNvSpPr>
          <p:nvPr/>
        </p:nvSpPr>
        <p:spPr bwMode="auto">
          <a:xfrm>
            <a:off x="1447800" y="544513"/>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t>Can we decide who is right empirically, that is, by performing some experiment?</a:t>
            </a:r>
          </a:p>
        </p:txBody>
      </p:sp>
      <p:sp>
        <p:nvSpPr>
          <p:cNvPr id="46084" name="TextBox 4"/>
          <p:cNvSpPr txBox="1">
            <a:spLocks noChangeArrowheads="1"/>
          </p:cNvSpPr>
          <p:nvPr/>
        </p:nvSpPr>
        <p:spPr bwMode="auto">
          <a:xfrm>
            <a:off x="1295400" y="287655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CC3300"/>
                </a:solidFill>
              </a:rPr>
              <a:t>or</a:t>
            </a:r>
          </a:p>
        </p:txBody>
      </p:sp>
      <p:sp>
        <p:nvSpPr>
          <p:cNvPr id="46085" name="TextBox 5"/>
          <p:cNvSpPr txBox="1">
            <a:spLocks noChangeArrowheads="1"/>
          </p:cNvSpPr>
          <p:nvPr/>
        </p:nvSpPr>
        <p:spPr bwMode="auto">
          <a:xfrm>
            <a:off x="4038600" y="24384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CC3300"/>
                </a:solidFill>
              </a:rPr>
              <a:t>(with 50% prob.)</a:t>
            </a:r>
          </a:p>
        </p:txBody>
      </p:sp>
      <p:sp>
        <p:nvSpPr>
          <p:cNvPr id="46086" name="TextBox 6"/>
          <p:cNvSpPr txBox="1">
            <a:spLocks noChangeArrowheads="1"/>
          </p:cNvSpPr>
          <p:nvPr/>
        </p:nvSpPr>
        <p:spPr bwMode="auto">
          <a:xfrm>
            <a:off x="4038600" y="287655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CC3300"/>
                </a:solidFill>
              </a:rPr>
              <a:t>(with 50% prob.)</a:t>
            </a:r>
          </a:p>
        </p:txBody>
      </p:sp>
      <p:graphicFrame>
        <p:nvGraphicFramePr>
          <p:cNvPr id="46087" name="Object 2"/>
          <p:cNvGraphicFramePr>
            <a:graphicFrameLocks noChangeAspect="1"/>
          </p:cNvGraphicFramePr>
          <p:nvPr/>
        </p:nvGraphicFramePr>
        <p:xfrm>
          <a:off x="2328863" y="2317750"/>
          <a:ext cx="1055687" cy="573088"/>
        </p:xfrm>
        <a:graphic>
          <a:graphicData uri="http://schemas.openxmlformats.org/presentationml/2006/ole">
            <mc:AlternateContent xmlns:mc="http://schemas.openxmlformats.org/markup-compatibility/2006">
              <mc:Choice xmlns:v="urn:schemas-microsoft-com:vml" Requires="v">
                <p:oleObj spid="_x0000_s115734" name="Equation" r:id="rId3" imgW="444500" imgH="241300" progId="Equation.3">
                  <p:embed/>
                </p:oleObj>
              </mc:Choice>
              <mc:Fallback>
                <p:oleObj name="Equation" r:id="rId3" imgW="4445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8863" y="2317750"/>
                        <a:ext cx="1055687"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6088" name="Object 3"/>
          <p:cNvGraphicFramePr>
            <a:graphicFrameLocks noChangeAspect="1"/>
          </p:cNvGraphicFramePr>
          <p:nvPr/>
        </p:nvGraphicFramePr>
        <p:xfrm>
          <a:off x="2192338" y="2789238"/>
          <a:ext cx="1327150" cy="542925"/>
        </p:xfrm>
        <a:graphic>
          <a:graphicData uri="http://schemas.openxmlformats.org/presentationml/2006/ole">
            <mc:AlternateContent xmlns:mc="http://schemas.openxmlformats.org/markup-compatibility/2006">
              <mc:Choice xmlns:v="urn:schemas-microsoft-com:vml" Requires="v">
                <p:oleObj spid="_x0000_s115735" name="Equation" r:id="rId5" imgW="558800" imgH="228600" progId="Equation.3">
                  <p:embed/>
                </p:oleObj>
              </mc:Choice>
              <mc:Fallback>
                <p:oleObj name="Equation" r:id="rId5" imgW="558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2338" y="2789238"/>
                        <a:ext cx="1327150"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6089" name="TextBox 9"/>
          <p:cNvSpPr txBox="1">
            <a:spLocks noChangeArrowheads="1"/>
          </p:cNvSpPr>
          <p:nvPr/>
        </p:nvSpPr>
        <p:spPr bwMode="auto">
          <a:xfrm>
            <a:off x="685800" y="35560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663300"/>
                </a:solidFill>
              </a:rPr>
              <a:t>whereas if Bob is right, the state of the system is currently</a:t>
            </a:r>
          </a:p>
        </p:txBody>
      </p:sp>
      <p:graphicFrame>
        <p:nvGraphicFramePr>
          <p:cNvPr id="46090" name="Object 4"/>
          <p:cNvGraphicFramePr>
            <a:graphicFrameLocks noChangeAspect="1"/>
          </p:cNvGraphicFramePr>
          <p:nvPr/>
        </p:nvGraphicFramePr>
        <p:xfrm>
          <a:off x="1349375" y="3994150"/>
          <a:ext cx="3619500" cy="603250"/>
        </p:xfrm>
        <a:graphic>
          <a:graphicData uri="http://schemas.openxmlformats.org/presentationml/2006/ole">
            <mc:AlternateContent xmlns:mc="http://schemas.openxmlformats.org/markup-compatibility/2006">
              <mc:Choice xmlns:v="urn:schemas-microsoft-com:vml" Requires="v">
                <p:oleObj spid="_x0000_s115736" name="Equation" r:id="rId7" imgW="1524000" imgH="254000" progId="Equation.3">
                  <p:embed/>
                </p:oleObj>
              </mc:Choice>
              <mc:Fallback>
                <p:oleObj name="Equation" r:id="rId7" imgW="1524000" imgH="254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9375" y="3994150"/>
                        <a:ext cx="361950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6091" name="TextBox 11"/>
          <p:cNvSpPr txBox="1">
            <a:spLocks noChangeArrowheads="1"/>
          </p:cNvSpPr>
          <p:nvPr/>
        </p:nvSpPr>
        <p:spPr bwMode="auto">
          <a:xfrm>
            <a:off x="838200" y="4648200"/>
            <a:ext cx="6705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CC3300"/>
                </a:solidFill>
              </a:rPr>
              <a:t>so all we need to do is to figure out a way to distinguish, by means of a measurement, these two cases: In one case the pointer points in a particular (but as yet unknown) direction, and in the other case the pointer </a:t>
            </a:r>
            <a:r>
              <a:rPr lang="en-US" sz="2000" i="1">
                <a:solidFill>
                  <a:srgbClr val="CC3300"/>
                </a:solidFill>
              </a:rPr>
              <a:t>isn’t </a:t>
            </a:r>
            <a:r>
              <a:rPr lang="en-US" sz="2000">
                <a:solidFill>
                  <a:srgbClr val="CC3300"/>
                </a:solidFill>
              </a:rPr>
              <a:t>pointing in any particular direction </a:t>
            </a:r>
            <a:r>
              <a:rPr lang="en-US" sz="2000" i="1">
                <a:solidFill>
                  <a:srgbClr val="CC3300"/>
                </a:solidFill>
              </a:rPr>
              <a:t>at all</a:t>
            </a:r>
            <a:r>
              <a:rPr lang="en-US" sz="2000">
                <a:solidFill>
                  <a:srgbClr val="CC3300"/>
                </a:solidFill>
              </a:rPr>
              <a:t>.</a:t>
            </a:r>
          </a:p>
        </p:txBody>
      </p:sp>
    </p:spTree>
    <p:extLst>
      <p:ext uri="{BB962C8B-B14F-4D97-AF65-F5344CB8AC3E}">
        <p14:creationId xmlns:p14="http://schemas.microsoft.com/office/powerpoint/2010/main" val="38256778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1"/>
          <p:cNvSpPr txBox="1">
            <a:spLocks noChangeArrowheads="1"/>
          </p:cNvSpPr>
          <p:nvPr/>
        </p:nvSpPr>
        <p:spPr bwMode="auto">
          <a:xfrm>
            <a:off x="685800" y="60960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663300"/>
                </a:solidFill>
              </a:rPr>
              <a:t>What if we measure the position of the tip of the pointer? That is, let’s measure where the pointer is pointing. </a:t>
            </a:r>
            <a:r>
              <a:rPr lang="en-US" sz="2000">
                <a:solidFill>
                  <a:srgbClr val="CC3300"/>
                </a:solidFill>
              </a:rPr>
              <a:t>This won</a:t>
            </a:r>
            <a:r>
              <a:rPr lang="ja-JP" altLang="en-US" sz="2000">
                <a:solidFill>
                  <a:srgbClr val="CC3300"/>
                </a:solidFill>
              </a:rPr>
              <a:t>’</a:t>
            </a:r>
            <a:r>
              <a:rPr lang="en-US" altLang="ja-JP" sz="2000">
                <a:solidFill>
                  <a:srgbClr val="CC3300"/>
                </a:solidFill>
              </a:rPr>
              <a:t>t work.</a:t>
            </a:r>
            <a:endParaRPr lang="en-US" sz="2000">
              <a:solidFill>
                <a:srgbClr val="CC3300"/>
              </a:solidFill>
            </a:endParaRPr>
          </a:p>
        </p:txBody>
      </p:sp>
      <p:sp>
        <p:nvSpPr>
          <p:cNvPr id="47106" name="TextBox 2"/>
          <p:cNvSpPr txBox="1">
            <a:spLocks noChangeArrowheads="1"/>
          </p:cNvSpPr>
          <p:nvPr/>
        </p:nvSpPr>
        <p:spPr bwMode="auto">
          <a:xfrm>
            <a:off x="533400" y="1806575"/>
            <a:ext cx="777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663300"/>
                </a:solidFill>
              </a:rPr>
              <a:t>If Alice is right, of course we will find a 50/50 chance of finding the pointer </a:t>
            </a:r>
            <a:r>
              <a:rPr lang="ja-JP" altLang="en-US" sz="2000">
                <a:solidFill>
                  <a:srgbClr val="663300"/>
                </a:solidFill>
              </a:rPr>
              <a:t>“</a:t>
            </a:r>
            <a:r>
              <a:rPr lang="en-US" altLang="ja-JP" sz="2000">
                <a:solidFill>
                  <a:srgbClr val="663300"/>
                </a:solidFill>
              </a:rPr>
              <a:t>pointing-at-left</a:t>
            </a:r>
            <a:r>
              <a:rPr lang="ja-JP" altLang="en-US" sz="2000">
                <a:solidFill>
                  <a:srgbClr val="663300"/>
                </a:solidFill>
              </a:rPr>
              <a:t>”</a:t>
            </a:r>
            <a:r>
              <a:rPr lang="en-US" altLang="ja-JP" sz="2000">
                <a:solidFill>
                  <a:srgbClr val="663300"/>
                </a:solidFill>
              </a:rPr>
              <a:t> vs. </a:t>
            </a:r>
            <a:r>
              <a:rPr lang="ja-JP" altLang="en-US" sz="2000">
                <a:solidFill>
                  <a:srgbClr val="663300"/>
                </a:solidFill>
              </a:rPr>
              <a:t>“</a:t>
            </a:r>
            <a:r>
              <a:rPr lang="en-US" altLang="ja-JP" sz="2000">
                <a:solidFill>
                  <a:srgbClr val="663300"/>
                </a:solidFill>
              </a:rPr>
              <a:t>pointing-at-right</a:t>
            </a:r>
            <a:r>
              <a:rPr lang="ja-JP" altLang="en-US" sz="2000">
                <a:solidFill>
                  <a:srgbClr val="663300"/>
                </a:solidFill>
              </a:rPr>
              <a:t>”</a:t>
            </a:r>
            <a:r>
              <a:rPr lang="en-US" altLang="ja-JP" sz="2000">
                <a:solidFill>
                  <a:srgbClr val="663300"/>
                </a:solidFill>
              </a:rPr>
              <a:t>. This is because, according to Alice, the pointer is already in one of those two states.</a:t>
            </a:r>
            <a:endParaRPr lang="en-US" sz="2000">
              <a:solidFill>
                <a:srgbClr val="CC3300"/>
              </a:solidFill>
            </a:endParaRPr>
          </a:p>
        </p:txBody>
      </p:sp>
      <p:sp>
        <p:nvSpPr>
          <p:cNvPr id="47107" name="TextBox 3"/>
          <p:cNvSpPr txBox="1">
            <a:spLocks noChangeArrowheads="1"/>
          </p:cNvSpPr>
          <p:nvPr/>
        </p:nvSpPr>
        <p:spPr bwMode="auto">
          <a:xfrm>
            <a:off x="838200" y="2971800"/>
            <a:ext cx="693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CC3300"/>
                </a:solidFill>
              </a:rPr>
              <a:t>But if Bob is right, then a measurement of the position of the tip of the pointer will have a 50% change of </a:t>
            </a:r>
            <a:r>
              <a:rPr lang="en-US" sz="2000" i="1">
                <a:solidFill>
                  <a:srgbClr val="CC3300"/>
                </a:solidFill>
              </a:rPr>
              <a:t>collapsing </a:t>
            </a:r>
            <a:r>
              <a:rPr lang="en-US" sz="2000">
                <a:solidFill>
                  <a:srgbClr val="CC3300"/>
                </a:solidFill>
              </a:rPr>
              <a:t>the wavefunction of the pointer onto the </a:t>
            </a:r>
            <a:r>
              <a:rPr lang="ja-JP" altLang="en-US" sz="2000">
                <a:solidFill>
                  <a:srgbClr val="CC3300"/>
                </a:solidFill>
              </a:rPr>
              <a:t>“</a:t>
            </a:r>
            <a:r>
              <a:rPr lang="en-US" altLang="ja-JP" sz="2000">
                <a:solidFill>
                  <a:srgbClr val="CC3300"/>
                </a:solidFill>
              </a:rPr>
              <a:t>pointing-at-left</a:t>
            </a:r>
            <a:r>
              <a:rPr lang="ja-JP" altLang="en-US" sz="2000">
                <a:solidFill>
                  <a:srgbClr val="CC3300"/>
                </a:solidFill>
              </a:rPr>
              <a:t>”</a:t>
            </a:r>
            <a:r>
              <a:rPr lang="en-US" altLang="ja-JP" sz="2000">
                <a:solidFill>
                  <a:srgbClr val="CC3300"/>
                </a:solidFill>
              </a:rPr>
              <a:t> state, and 50% change of collapsing it to </a:t>
            </a:r>
            <a:r>
              <a:rPr lang="ja-JP" altLang="en-US" sz="2000">
                <a:solidFill>
                  <a:srgbClr val="CC3300"/>
                </a:solidFill>
              </a:rPr>
              <a:t>“</a:t>
            </a:r>
            <a:r>
              <a:rPr lang="en-US" altLang="ja-JP" sz="2000">
                <a:solidFill>
                  <a:srgbClr val="CC3300"/>
                </a:solidFill>
              </a:rPr>
              <a:t>pointing-at-right</a:t>
            </a:r>
            <a:r>
              <a:rPr lang="ja-JP" altLang="en-US" sz="2000">
                <a:solidFill>
                  <a:srgbClr val="CC3300"/>
                </a:solidFill>
              </a:rPr>
              <a:t>”</a:t>
            </a:r>
            <a:r>
              <a:rPr lang="en-US" altLang="ja-JP" sz="2000">
                <a:solidFill>
                  <a:srgbClr val="CC3300"/>
                </a:solidFill>
              </a:rPr>
              <a:t>.</a:t>
            </a:r>
            <a:endParaRPr lang="en-US" sz="2000">
              <a:solidFill>
                <a:srgbClr val="CC3300"/>
              </a:solidFill>
            </a:endParaRPr>
          </a:p>
        </p:txBody>
      </p:sp>
      <p:sp>
        <p:nvSpPr>
          <p:cNvPr id="47108" name="TextBox 4"/>
          <p:cNvSpPr txBox="1">
            <a:spLocks noChangeArrowheads="1"/>
          </p:cNvSpPr>
          <p:nvPr/>
        </p:nvSpPr>
        <p:spPr bwMode="auto">
          <a:xfrm>
            <a:off x="457200" y="4851400"/>
            <a:ext cx="792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Therefore the probability of any given outcome of a measurement of the position of the pointer will be the </a:t>
            </a:r>
            <a:r>
              <a:rPr lang="en-US" sz="2000" i="1"/>
              <a:t>same </a:t>
            </a:r>
            <a:r>
              <a:rPr lang="en-US" sz="2000"/>
              <a:t>for both these theories; and so this isn’t the sort of measurement we are looking for.</a:t>
            </a:r>
          </a:p>
        </p:txBody>
      </p:sp>
    </p:spTree>
    <p:extLst>
      <p:ext uri="{BB962C8B-B14F-4D97-AF65-F5344CB8AC3E}">
        <p14:creationId xmlns:p14="http://schemas.microsoft.com/office/powerpoint/2010/main" val="11103842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1"/>
          <p:cNvSpPr txBox="1">
            <a:spLocks noChangeArrowheads="1"/>
          </p:cNvSpPr>
          <p:nvPr/>
        </p:nvSpPr>
        <p:spPr bwMode="auto">
          <a:xfrm>
            <a:off x="685800" y="819150"/>
            <a:ext cx="708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663300"/>
                </a:solidFill>
              </a:rPr>
              <a:t>What if we measure the up/down property of the atom? </a:t>
            </a:r>
          </a:p>
          <a:p>
            <a:pPr eaLnBrk="1" hangingPunct="1"/>
            <a:r>
              <a:rPr lang="en-US" sz="2000">
                <a:solidFill>
                  <a:srgbClr val="CC3300"/>
                </a:solidFill>
              </a:rPr>
              <a:t>This won</a:t>
            </a:r>
            <a:r>
              <a:rPr lang="ja-JP" altLang="en-US" sz="2000">
                <a:solidFill>
                  <a:srgbClr val="CC3300"/>
                </a:solidFill>
              </a:rPr>
              <a:t>’</a:t>
            </a:r>
            <a:r>
              <a:rPr lang="en-US" altLang="ja-JP" sz="2000">
                <a:solidFill>
                  <a:srgbClr val="CC3300"/>
                </a:solidFill>
              </a:rPr>
              <a:t>t work.</a:t>
            </a:r>
            <a:endParaRPr lang="en-US" sz="2000">
              <a:solidFill>
                <a:srgbClr val="CC3300"/>
              </a:solidFill>
            </a:endParaRPr>
          </a:p>
        </p:txBody>
      </p:sp>
      <p:sp>
        <p:nvSpPr>
          <p:cNvPr id="48130" name="TextBox 2"/>
          <p:cNvSpPr txBox="1">
            <a:spLocks noChangeArrowheads="1"/>
          </p:cNvSpPr>
          <p:nvPr/>
        </p:nvSpPr>
        <p:spPr bwMode="auto">
          <a:xfrm>
            <a:off x="685800" y="2057400"/>
            <a:ext cx="693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663300"/>
                </a:solidFill>
              </a:rPr>
              <a:t>What if we measure the left/right property of the atom?</a:t>
            </a:r>
          </a:p>
          <a:p>
            <a:pPr eaLnBrk="1" hangingPunct="1"/>
            <a:r>
              <a:rPr lang="en-US" sz="2000">
                <a:solidFill>
                  <a:srgbClr val="CC3300"/>
                </a:solidFill>
              </a:rPr>
              <a:t>This won</a:t>
            </a:r>
            <a:r>
              <a:rPr lang="ja-JP" altLang="en-US" sz="2000">
                <a:solidFill>
                  <a:srgbClr val="CC3300"/>
                </a:solidFill>
              </a:rPr>
              <a:t>’</a:t>
            </a:r>
            <a:r>
              <a:rPr lang="en-US" altLang="ja-JP" sz="2000">
                <a:solidFill>
                  <a:srgbClr val="CC3300"/>
                </a:solidFill>
              </a:rPr>
              <a:t>t work.</a:t>
            </a:r>
            <a:endParaRPr lang="en-US" sz="2000">
              <a:solidFill>
                <a:srgbClr val="CC3300"/>
              </a:solidFill>
            </a:endParaRPr>
          </a:p>
        </p:txBody>
      </p:sp>
      <p:sp>
        <p:nvSpPr>
          <p:cNvPr id="48131" name="TextBox 3"/>
          <p:cNvSpPr txBox="1">
            <a:spLocks noChangeArrowheads="1"/>
          </p:cNvSpPr>
          <p:nvPr/>
        </p:nvSpPr>
        <p:spPr bwMode="auto">
          <a:xfrm>
            <a:off x="457200" y="3124200"/>
            <a:ext cx="792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6600"/>
                </a:solidFill>
              </a:rPr>
              <a:t>These arguments establish that different conjectures about precisely where and precisely when collapse occurs cannot be empirically distinguished from one another.</a:t>
            </a:r>
          </a:p>
        </p:txBody>
      </p:sp>
      <p:sp>
        <p:nvSpPr>
          <p:cNvPr id="48132" name="TextBox 4"/>
          <p:cNvSpPr txBox="1">
            <a:spLocks noChangeArrowheads="1"/>
          </p:cNvSpPr>
          <p:nvPr/>
        </p:nvSpPr>
        <p:spPr bwMode="auto">
          <a:xfrm>
            <a:off x="457200" y="4318000"/>
            <a:ext cx="7924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FF"/>
                </a:solidFill>
              </a:rPr>
              <a:t>And so the best we can do at present is to try to think of precisely where and precisely when collapses might </a:t>
            </a:r>
            <a:r>
              <a:rPr lang="en-US" sz="2000" i="1">
                <a:solidFill>
                  <a:srgbClr val="0000FF"/>
                </a:solidFill>
              </a:rPr>
              <a:t>possibly </a:t>
            </a:r>
            <a:r>
              <a:rPr lang="en-US" sz="2000">
                <a:solidFill>
                  <a:srgbClr val="0000FF"/>
                </a:solidFill>
              </a:rPr>
              <a:t>occur (that is, without contradicting what we </a:t>
            </a:r>
            <a:r>
              <a:rPr lang="en-US" sz="2000" i="1">
                <a:solidFill>
                  <a:srgbClr val="0000FF"/>
                </a:solidFill>
              </a:rPr>
              <a:t>do </a:t>
            </a:r>
            <a:r>
              <a:rPr lang="en-US" sz="2000">
                <a:solidFill>
                  <a:srgbClr val="0000FF"/>
                </a:solidFill>
              </a:rPr>
              <a:t>know to be true by experiment). But it turns out to be hard to do even that.</a:t>
            </a:r>
          </a:p>
        </p:txBody>
      </p:sp>
    </p:spTree>
    <p:extLst>
      <p:ext uri="{BB962C8B-B14F-4D97-AF65-F5344CB8AC3E}">
        <p14:creationId xmlns:p14="http://schemas.microsoft.com/office/powerpoint/2010/main" val="28033615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6"/>
          <p:cNvSpPr txBox="1">
            <a:spLocks noChangeArrowheads="1"/>
          </p:cNvSpPr>
          <p:nvPr/>
        </p:nvSpPr>
        <p:spPr bwMode="auto">
          <a:xfrm>
            <a:off x="1524000" y="265113"/>
            <a:ext cx="6705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CC3300"/>
                </a:solidFill>
              </a:rPr>
              <a:t>Are the up/down and left/right properties of an atom correlated?</a:t>
            </a:r>
          </a:p>
        </p:txBody>
      </p:sp>
      <p:sp>
        <p:nvSpPr>
          <p:cNvPr id="8" name="Rectangle 7"/>
          <p:cNvSpPr/>
          <p:nvPr/>
        </p:nvSpPr>
        <p:spPr>
          <a:xfrm>
            <a:off x="4191000" y="2959100"/>
            <a:ext cx="2057400" cy="2057400"/>
          </a:xfrm>
          <a:prstGeom prst="rect">
            <a:avLst/>
          </a:prstGeom>
          <a:noFill/>
          <a:ln w="1270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4114800" y="37719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6172200" y="37719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rot="16200000">
            <a:off x="5143500" y="2730500"/>
            <a:ext cx="152400" cy="457200"/>
          </a:xfrm>
          <a:prstGeom prst="rect">
            <a:avLst/>
          </a:prstGeom>
          <a:solidFill>
            <a:srgbClr val="FFD5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a:off x="3200400" y="4025900"/>
            <a:ext cx="990600" cy="1588"/>
          </a:xfrm>
          <a:prstGeom prst="straightConnector1">
            <a:avLst/>
          </a:prstGeom>
          <a:ln w="635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248400" y="4025900"/>
            <a:ext cx="11430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6200000">
            <a:off x="4645819" y="2386806"/>
            <a:ext cx="1143000" cy="1588"/>
          </a:xfrm>
          <a:prstGeom prst="straightConnector1">
            <a:avLst/>
          </a:prstGeom>
          <a:ln w="63500" cap="flat" cmpd="sng" algn="ctr">
            <a:solidFill>
              <a:schemeClr val="tx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9466" name="TextBox 14"/>
          <p:cNvSpPr txBox="1">
            <a:spLocks noChangeArrowheads="1"/>
          </p:cNvSpPr>
          <p:nvPr/>
        </p:nvSpPr>
        <p:spPr bwMode="auto">
          <a:xfrm>
            <a:off x="4419600" y="3730625"/>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left/right</a:t>
            </a:r>
          </a:p>
        </p:txBody>
      </p:sp>
      <p:sp>
        <p:nvSpPr>
          <p:cNvPr id="19467" name="TextBox 15"/>
          <p:cNvSpPr txBox="1">
            <a:spLocks noChangeArrowheads="1"/>
          </p:cNvSpPr>
          <p:nvPr/>
        </p:nvSpPr>
        <p:spPr bwMode="auto">
          <a:xfrm>
            <a:off x="6324600" y="39544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r</a:t>
            </a:r>
          </a:p>
        </p:txBody>
      </p:sp>
      <p:sp>
        <p:nvSpPr>
          <p:cNvPr id="19468" name="TextBox 17"/>
          <p:cNvSpPr txBox="1">
            <a:spLocks noChangeArrowheads="1"/>
          </p:cNvSpPr>
          <p:nvPr/>
        </p:nvSpPr>
        <p:spPr bwMode="auto">
          <a:xfrm>
            <a:off x="457200" y="1876425"/>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3300"/>
                </a:solidFill>
              </a:rPr>
              <a:t>No: 50% of down atoms are left and 50% are right</a:t>
            </a:r>
          </a:p>
        </p:txBody>
      </p:sp>
      <p:sp>
        <p:nvSpPr>
          <p:cNvPr id="19469" name="TextBox 18"/>
          <p:cNvSpPr txBox="1">
            <a:spLocks noChangeArrowheads="1"/>
          </p:cNvSpPr>
          <p:nvPr/>
        </p:nvSpPr>
        <p:spPr bwMode="auto">
          <a:xfrm>
            <a:off x="2819400" y="377825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d</a:t>
            </a:r>
          </a:p>
        </p:txBody>
      </p:sp>
      <p:sp>
        <p:nvSpPr>
          <p:cNvPr id="19470" name="TextBox 19"/>
          <p:cNvSpPr txBox="1">
            <a:spLocks noChangeArrowheads="1"/>
          </p:cNvSpPr>
          <p:nvPr/>
        </p:nvSpPr>
        <p:spPr bwMode="auto">
          <a:xfrm>
            <a:off x="4983163" y="1447800"/>
            <a:ext cx="808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50%</a:t>
            </a:r>
          </a:p>
        </p:txBody>
      </p:sp>
      <p:sp>
        <p:nvSpPr>
          <p:cNvPr id="19471" name="TextBox 20"/>
          <p:cNvSpPr txBox="1">
            <a:spLocks noChangeArrowheads="1"/>
          </p:cNvSpPr>
          <p:nvPr/>
        </p:nvSpPr>
        <p:spPr bwMode="auto">
          <a:xfrm>
            <a:off x="7391400" y="3808413"/>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50%</a:t>
            </a:r>
          </a:p>
        </p:txBody>
      </p:sp>
      <p:sp>
        <p:nvSpPr>
          <p:cNvPr id="19472" name="TextBox 21"/>
          <p:cNvSpPr txBox="1">
            <a:spLocks noChangeArrowheads="1"/>
          </p:cNvSpPr>
          <p:nvPr/>
        </p:nvSpPr>
        <p:spPr bwMode="auto">
          <a:xfrm>
            <a:off x="1066800" y="5221288"/>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knowing the up/down property of an atom tells us nothing about its left/right property</a:t>
            </a:r>
          </a:p>
          <a:p>
            <a:pPr eaLnBrk="1" hangingPunct="1"/>
            <a:r>
              <a:rPr lang="en-US">
                <a:solidFill>
                  <a:srgbClr val="CC3300"/>
                </a:solidFill>
              </a:rPr>
              <a:t>(and no additional information helps </a:t>
            </a:r>
            <a:r>
              <a:rPr lang="en-US" sz="2000">
                <a:solidFill>
                  <a:srgbClr val="000000"/>
                </a:solidFill>
              </a:rPr>
              <a:t>[no hidden variables]</a:t>
            </a:r>
            <a:r>
              <a:rPr lang="en-US">
                <a:solidFill>
                  <a:srgbClr val="CC3300"/>
                </a:solidFill>
              </a:rPr>
              <a:t>)</a:t>
            </a:r>
          </a:p>
        </p:txBody>
      </p:sp>
      <p:sp>
        <p:nvSpPr>
          <p:cNvPr id="19473" name="TextBox 44"/>
          <p:cNvSpPr txBox="1">
            <a:spLocks noChangeArrowheads="1"/>
          </p:cNvSpPr>
          <p:nvPr/>
        </p:nvSpPr>
        <p:spPr bwMode="auto">
          <a:xfrm>
            <a:off x="5257800" y="2227263"/>
            <a:ext cx="60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a:latin typeface="Brush Script MT Italic" charset="0"/>
                <a:cs typeface="Brush Script MT Italic" charset="0"/>
              </a:rPr>
              <a:t>l</a:t>
            </a:r>
          </a:p>
        </p:txBody>
      </p:sp>
    </p:spTree>
    <p:extLst>
      <p:ext uri="{BB962C8B-B14F-4D97-AF65-F5344CB8AC3E}">
        <p14:creationId xmlns:p14="http://schemas.microsoft.com/office/powerpoint/2010/main" val="1009895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6"/>
          <p:cNvSpPr txBox="1">
            <a:spLocks noChangeArrowheads="1"/>
          </p:cNvSpPr>
          <p:nvPr/>
        </p:nvSpPr>
        <p:spPr bwMode="auto">
          <a:xfrm>
            <a:off x="1295400" y="381000"/>
            <a:ext cx="723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Now assume a down atom emerges from the right aperture of a left/right box (50% will do so).  </a:t>
            </a:r>
          </a:p>
        </p:txBody>
      </p:sp>
      <p:sp>
        <p:nvSpPr>
          <p:cNvPr id="20483" name="TextBox 26"/>
          <p:cNvSpPr txBox="1">
            <a:spLocks noChangeArrowheads="1"/>
          </p:cNvSpPr>
          <p:nvPr/>
        </p:nvSpPr>
        <p:spPr bwMode="auto">
          <a:xfrm>
            <a:off x="5943600" y="3240088"/>
            <a:ext cx="2819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663300"/>
                </a:solidFill>
              </a:rPr>
              <a:t>Let us measure up/down</a:t>
            </a:r>
          </a:p>
        </p:txBody>
      </p:sp>
      <p:pic>
        <p:nvPicPr>
          <p:cNvPr id="20484" name="Picture 15" descr="temp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89238"/>
            <a:ext cx="603726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1671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sg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828800"/>
            <a:ext cx="9144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8" descr="sg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39700" y="152400"/>
            <a:ext cx="46609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6"/>
          <p:cNvSpPr txBox="1">
            <a:spLocks noChangeArrowheads="1"/>
          </p:cNvSpPr>
          <p:nvPr/>
        </p:nvSpPr>
        <p:spPr bwMode="auto">
          <a:xfrm>
            <a:off x="1319213" y="381000"/>
            <a:ext cx="723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Now assume a down atom emerges from the right aperture of a left/right box (50% will do so).  </a:t>
            </a:r>
          </a:p>
        </p:txBody>
      </p:sp>
      <p:sp>
        <p:nvSpPr>
          <p:cNvPr id="21507" name="TextBox 44"/>
          <p:cNvSpPr txBox="1">
            <a:spLocks noChangeArrowheads="1"/>
          </p:cNvSpPr>
          <p:nvPr/>
        </p:nvSpPr>
        <p:spPr bwMode="auto">
          <a:xfrm>
            <a:off x="1981200" y="5029200"/>
            <a:ext cx="518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3300"/>
                </a:solidFill>
              </a:rPr>
              <a:t>somehow the left/right box has changed the up/down value !</a:t>
            </a:r>
          </a:p>
        </p:txBody>
      </p:sp>
      <p:pic>
        <p:nvPicPr>
          <p:cNvPr id="21508" name="Picture 15" descr="temp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89238"/>
            <a:ext cx="603726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7" descr="temp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1676400"/>
            <a:ext cx="38925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2506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22393</TotalTime>
  <Words>2180</Words>
  <Application>Microsoft Macintosh PowerPoint</Application>
  <PresentationFormat>On-screen Show (4:3)</PresentationFormat>
  <Paragraphs>173</Paragraphs>
  <Slides>55</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0" baseType="lpstr">
      <vt:lpstr>Arial</vt:lpstr>
      <vt:lpstr>ＭＳ Ｐゴシック</vt:lpstr>
      <vt:lpstr>Default Design</vt:lpstr>
      <vt:lpstr>Microsoft Equation</vt:lpstr>
      <vt:lpstr>Equation</vt:lpstr>
      <vt:lpstr>Quantum Mechanics:  The Stern-Gerlach Experiment (1921)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Inverse mapping</dc:title>
  <dc:creator>lrsm</dc:creator>
  <cp:lastModifiedBy>Steven Nielsen</cp:lastModifiedBy>
  <cp:revision>151</cp:revision>
  <dcterms:created xsi:type="dcterms:W3CDTF">2010-04-14T23:57:24Z</dcterms:created>
  <dcterms:modified xsi:type="dcterms:W3CDTF">2021-10-22T05:36:19Z</dcterms:modified>
</cp:coreProperties>
</file>